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5" autoCompressPictures="0">
  <p:sldMasterIdLst>
    <p:sldMasterId id="2147483648" r:id="rId1"/>
  </p:sldMasterIdLst>
  <p:notesMasterIdLst>
    <p:notesMasterId r:id="rId4"/>
  </p:notesMasterIdLst>
  <p:handoutMasterIdLst>
    <p:handoutMasterId r:id="rId33"/>
  </p:handoutMasterIdLst>
  <p:sldIdLst>
    <p:sldId id="256" r:id="rId3"/>
    <p:sldId id="259" r:id="rId5"/>
    <p:sldId id="258" r:id="rId6"/>
    <p:sldId id="322" r:id="rId7"/>
    <p:sldId id="282" r:id="rId8"/>
    <p:sldId id="309" r:id="rId9"/>
    <p:sldId id="289" r:id="rId10"/>
    <p:sldId id="305" r:id="rId11"/>
    <p:sldId id="316" r:id="rId12"/>
    <p:sldId id="312" r:id="rId13"/>
    <p:sldId id="292" r:id="rId14"/>
    <p:sldId id="306" r:id="rId15"/>
    <p:sldId id="303" r:id="rId16"/>
    <p:sldId id="304" r:id="rId17"/>
    <p:sldId id="310" r:id="rId18"/>
    <p:sldId id="293" r:id="rId19"/>
    <p:sldId id="319" r:id="rId20"/>
    <p:sldId id="325" r:id="rId21"/>
    <p:sldId id="326" r:id="rId22"/>
    <p:sldId id="317" r:id="rId23"/>
    <p:sldId id="318" r:id="rId24"/>
    <p:sldId id="320" r:id="rId25"/>
    <p:sldId id="307" r:id="rId26"/>
    <p:sldId id="308" r:id="rId27"/>
    <p:sldId id="321" r:id="rId28"/>
    <p:sldId id="313" r:id="rId29"/>
    <p:sldId id="291" r:id="rId30"/>
    <p:sldId id="300" r:id="rId31"/>
    <p:sldId id="280" r:id="rId32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1D1C"/>
    <a:srgbClr val="D41C1C"/>
    <a:srgbClr val="F87768"/>
    <a:srgbClr val="7705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5244" autoAdjust="0"/>
  </p:normalViewPr>
  <p:slideViewPr>
    <p:cSldViewPr snapToGrid="0" snapToObjects="1">
      <p:cViewPr varScale="1">
        <p:scale>
          <a:sx n="86" d="100"/>
          <a:sy n="86" d="100"/>
        </p:scale>
        <p:origin x="710" y="48"/>
      </p:cViewPr>
      <p:guideLst>
        <p:guide orient="horz" pos="527"/>
        <p:guide pos="529"/>
        <p:guide orient="horz" pos="845"/>
        <p:guide orient="horz" pos="4065"/>
        <p:guide orient="horz" pos="3793"/>
        <p:guide pos="7151"/>
        <p:guide orient="horz"/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132" y="-28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gs" Target="tags/tag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7048CB-99C8-45E1-93C2-B1EE4A4DF1B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E2C8F-A429-4681-90E3-094394F673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8DF2C-48CD-2F47-94CA-CD8AC056331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595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94A7046-F370-CA44-A09C-93B5FDE0432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94A7046-F370-CA44-A09C-93B5FDE0432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94A7046-F370-CA44-A09C-93B5FDE0432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94A7046-F370-CA44-A09C-93B5FDE0432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94A7046-F370-CA44-A09C-93B5FDE0432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94A7046-F370-CA44-A09C-93B5FDE0432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94A7046-F370-CA44-A09C-93B5FDE0432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94A7046-F370-CA44-A09C-93B5FDE0432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94A7046-F370-CA44-A09C-93B5FDE0432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94A7046-F370-CA44-A09C-93B5FDE0432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94A7046-F370-CA44-A09C-93B5FDE0432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1" Type="http://schemas.openxmlformats.org/officeDocument/2006/relationships/notesSlide" Target="../notesSlides/notesSlide23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0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2" Type="http://schemas.openxmlformats.org/officeDocument/2006/relationships/notesSlide" Target="../notesSlides/notesSlide24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1.png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0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notesSlide" Target="../notesSlides/notesSlide25.xml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0.png"/><Relationship Id="rId7" Type="http://schemas.openxmlformats.org/officeDocument/2006/relationships/image" Target="../media/image69.png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notesSlide" Target="../notesSlides/notesSlide26.xml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3.emf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8.png"/><Relationship Id="rId1" Type="http://schemas.openxmlformats.org/officeDocument/2006/relationships/image" Target="../media/image7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53169" y="2467994"/>
            <a:ext cx="8376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b="1" spc="300" dirty="0">
                <a:ln w="9525">
                  <a:noFill/>
                </a:ln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面向网联自动驾驶的知识驱动多目标资源调配方法</a:t>
            </a:r>
            <a:endParaRPr kumimoji="1" lang="zh-CN" altLang="en-US" sz="4800" b="1" spc="300" dirty="0">
              <a:ln w="9525">
                <a:noFill/>
              </a:ln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0" y="79577"/>
            <a:ext cx="12192000" cy="3911656"/>
            <a:chOff x="0" y="79577"/>
            <a:chExt cx="12192000" cy="391165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7713" y="1011739"/>
              <a:ext cx="1276573" cy="1125400"/>
            </a:xfrm>
            <a:prstGeom prst="rect">
              <a:avLst/>
            </a:prstGeom>
          </p:spPr>
        </p:pic>
        <p:pic>
          <p:nvPicPr>
            <p:cNvPr id="12" name="图片 11" descr="图片包含 游戏机, 物体, 钟表, 标志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686" y="79577"/>
              <a:ext cx="3046628" cy="615185"/>
            </a:xfrm>
            <a:prstGeom prst="rect">
              <a:avLst/>
            </a:prstGeom>
          </p:spPr>
        </p:pic>
        <p:cxnSp>
          <p:nvCxnSpPr>
            <p:cNvPr id="14" name="直线连接符 13"/>
            <p:cNvCxnSpPr/>
            <p:nvPr/>
          </p:nvCxnSpPr>
          <p:spPr>
            <a:xfrm>
              <a:off x="0" y="3991233"/>
              <a:ext cx="12192000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0"/>
                      <a:lumOff val="10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  <a:alpha val="0"/>
                    </a:schemeClr>
                  </a:gs>
                  <a:gs pos="51000">
                    <a:srgbClr val="C00000">
                      <a:alpha val="88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5333095" y="4547184"/>
            <a:ext cx="1749197" cy="1383548"/>
            <a:chOff x="5333095" y="5113071"/>
            <a:chExt cx="1749197" cy="838928"/>
          </a:xfrm>
        </p:grpSpPr>
        <p:sp>
          <p:nvSpPr>
            <p:cNvPr id="16" name="文本框 15"/>
            <p:cNvSpPr txBox="1"/>
            <p:nvPr/>
          </p:nvSpPr>
          <p:spPr>
            <a:xfrm>
              <a:off x="5333095" y="5784038"/>
              <a:ext cx="1749197" cy="167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2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2022</a:t>
              </a:r>
              <a:r>
                <a:rPr kumimoji="1" lang="zh-CN" altLang="en-US" sz="12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年</a:t>
              </a:r>
              <a:r>
                <a:rPr kumimoji="1" lang="en-US" altLang="zh-CN" sz="12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12</a:t>
              </a:r>
              <a:r>
                <a:rPr kumimoji="1" lang="zh-CN" altLang="en-US" sz="12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月</a:t>
              </a:r>
              <a:r>
                <a:rPr kumimoji="1" lang="en-US" altLang="zh-CN" sz="12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18</a:t>
              </a:r>
              <a:r>
                <a:rPr kumimoji="1" lang="zh-CN" altLang="en-US" sz="1200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日</a:t>
              </a:r>
              <a:endParaRPr kumimoji="1" lang="zh-CN" altLang="en-US" sz="12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557515" y="5462910"/>
              <a:ext cx="1300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000" spc="9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智能组</a:t>
              </a:r>
              <a:endParaRPr kumimoji="1" lang="zh-CN" altLang="en-US" sz="2000" spc="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728301" y="5137867"/>
              <a:ext cx="82586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200" b="1" spc="3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温瑶</a:t>
              </a:r>
              <a:endParaRPr kumimoji="1" lang="zh-CN" altLang="en-US" sz="2200" b="1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437462" y="5113071"/>
              <a:ext cx="54421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sz="2200" b="1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问题描述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流程图: 延期 19"/>
          <p:cNvSpPr/>
          <p:nvPr/>
        </p:nvSpPr>
        <p:spPr>
          <a:xfrm flipH="1">
            <a:off x="11760449" y="6032324"/>
            <a:ext cx="431549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5" name="矩形: 圆角 44"/>
          <p:cNvSpPr/>
          <p:nvPr/>
        </p:nvSpPr>
        <p:spPr>
          <a:xfrm>
            <a:off x="4024953" y="3049213"/>
            <a:ext cx="2119403" cy="55593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多目标优化函数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633427" y="2634402"/>
            <a:ext cx="354125" cy="1440399"/>
          </a:xfrm>
          <a:prstGeom prst="leftBrace">
            <a:avLst>
              <a:gd name="adj1" fmla="val 4448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48"/>
          <p:cNvSpPr/>
          <p:nvPr/>
        </p:nvSpPr>
        <p:spPr>
          <a:xfrm>
            <a:off x="1055964" y="2377479"/>
            <a:ext cx="1438381" cy="51300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卸载时延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0" name="矩形: 圆角 49"/>
          <p:cNvSpPr/>
          <p:nvPr/>
        </p:nvSpPr>
        <p:spPr>
          <a:xfrm>
            <a:off x="1055964" y="3748401"/>
            <a:ext cx="1438381" cy="5384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卸载成本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箭头: 右 4"/>
          <p:cNvSpPr/>
          <p:nvPr/>
        </p:nvSpPr>
        <p:spPr>
          <a:xfrm>
            <a:off x="2779775" y="3081580"/>
            <a:ext cx="978408" cy="484632"/>
          </a:xfrm>
          <a:prstGeom prst="rightArrow">
            <a:avLst>
              <a:gd name="adj1" fmla="val 50000"/>
              <a:gd name="adj2" fmla="val 764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箭头: 右 50"/>
          <p:cNvSpPr/>
          <p:nvPr/>
        </p:nvSpPr>
        <p:spPr>
          <a:xfrm>
            <a:off x="6319286" y="3103569"/>
            <a:ext cx="978408" cy="484632"/>
          </a:xfrm>
          <a:prstGeom prst="rightArrow">
            <a:avLst>
              <a:gd name="adj1" fmla="val 50000"/>
              <a:gd name="adj2" fmla="val 764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: 圆角 51"/>
          <p:cNvSpPr/>
          <p:nvPr/>
        </p:nvSpPr>
        <p:spPr>
          <a:xfrm>
            <a:off x="7392633" y="3069946"/>
            <a:ext cx="1656252" cy="51300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传统迭代算法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箭头: 右 52"/>
          <p:cNvSpPr/>
          <p:nvPr/>
        </p:nvSpPr>
        <p:spPr>
          <a:xfrm>
            <a:off x="9136713" y="3102750"/>
            <a:ext cx="978408" cy="484632"/>
          </a:xfrm>
          <a:prstGeom prst="rightArrow">
            <a:avLst>
              <a:gd name="adj1" fmla="val 50000"/>
              <a:gd name="adj2" fmla="val 764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/>
          <p:cNvSpPr/>
          <p:nvPr/>
        </p:nvSpPr>
        <p:spPr>
          <a:xfrm>
            <a:off x="10202950" y="3049213"/>
            <a:ext cx="1533320" cy="55741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知识驱动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2.2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问题建模</a:t>
            </a:r>
            <a:endParaRPr kumimoji="1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71526" y="726683"/>
            <a:ext cx="10771896" cy="6184715"/>
            <a:chOff x="1038116" y="1230602"/>
            <a:chExt cx="10509731" cy="5329252"/>
          </a:xfrm>
        </p:grpSpPr>
        <p:sp>
          <p:nvSpPr>
            <p:cNvPr id="13" name="文本框 12"/>
            <p:cNvSpPr txBox="1"/>
            <p:nvPr/>
          </p:nvSpPr>
          <p:spPr>
            <a:xfrm>
              <a:off x="1038116" y="1230602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kumimoji="1" lang="zh-CN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745304" y="1331333"/>
              <a:ext cx="13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时延模型</a:t>
              </a:r>
              <a:endParaRPr kumimoji="1" lang="zh-CN" altLang="en-US" sz="20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1567875" y="1779252"/>
                  <a:ext cx="9979972" cy="4780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hangingPunct="0">
                    <a:lnSpc>
                      <a:spcPct val="130000"/>
                    </a:lnSpc>
                    <a:defRPr/>
                  </a:pP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假设每个任务表示为</a:t>
                  </a:r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{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p>
                      </m:sSubSup>
                    </m:oMath>
                  </a14:m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},</a:t>
                  </a:r>
                  <a:r>
                    <a:rPr lang="zh-CN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代表任务大小，所需计算资源，任务最大时延容忍</a:t>
                  </a: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；</a:t>
                  </a:r>
                  <a:endParaRPr kumimoji="1" lang="en-US" altLang="zh-CN" sz="180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  <a:p>
                  <a:pPr marL="0" marR="0" lvl="0" indent="0" algn="l" defTabSz="914400" rtl="0" eaLnBrk="1" fontAlgn="auto" latinLnBrk="0" hangingPunct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zh-CN" altLang="en-US" sz="1800" b="0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CN" sz="1800" b="0" i="1" u="none" strike="noStrike" kern="1200" cap="none" spc="30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kumimoji="1" lang="zh-CN" altLang="en-US" sz="1800" b="0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个车的第</a:t>
                  </a:r>
                  <a14:m>
                    <m:oMath xmlns:m="http://schemas.openxmlformats.org/officeDocument/2006/math">
                      <m:r>
                        <a:rPr kumimoji="1" lang="en-US" altLang="zh-CN" sz="1800" b="0" i="1" u="none" strike="noStrike" kern="1200" cap="none" spc="30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𝑗</m:t>
                      </m:r>
                    </m:oMath>
                  </a14:m>
                  <a:r>
                    <a:rPr kumimoji="1" lang="zh-CN" altLang="en-US" sz="1800" b="0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个任务卸载的</a:t>
                  </a:r>
                  <a:r>
                    <a:rPr kumimoji="1" lang="zh-CN" altLang="en-US" sz="1800" b="1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传输时延</a:t>
                  </a:r>
                  <a:r>
                    <a:rPr kumimoji="1" lang="zh-CN" altLang="en-US" sz="1800" b="0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：</a:t>
                  </a:r>
                  <a:endParaRPr kumimoji="1" lang="en-US" altLang="zh-CN" sz="18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  <a:p>
                  <a:pPr hangingPunct="0">
                    <a:lnSpc>
                      <a:spcPct val="130000"/>
                    </a:lnSpc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𝑐𝑜𝑚𝑚</m:t>
                            </m:r>
                          </m:sup>
                        </m:sSub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zh-CN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sSubSup>
                                      <m:sSubSupPr>
                                        <m:ctrlPr>
                                          <a:rPr lang="zh-CN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zh-CN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>
                                      <m:sSubPr>
                                        <m:ctrlPr>
                                          <a:rPr lang="zh-CN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zh-CN" altLang="zh-CN" sz="2000" kern="100" dirty="0">
                    <a:effectLst/>
                    <a:latin typeface="等线" panose="02010600030101010101" charset="-122"/>
                    <a:ea typeface="等线" panose="02010600030101010101" charset="-122"/>
                    <a:cs typeface="Times New Roman" panose="02020603050405020304" pitchFamily="18" charset="0"/>
                  </a:endParaRPr>
                </a:p>
                <a:p>
                  <a:pPr marL="0" marR="0" lvl="0" indent="0" algn="l" defTabSz="914400" rtl="0" eaLnBrk="1" fontAlgn="auto" latinLnBrk="0" hangingPunct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zh-CN" altLang="en-US" sz="1800" b="0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CN" sz="1800" b="0" i="1" u="none" strike="noStrike" kern="1200" cap="none" spc="30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kumimoji="1" lang="zh-CN" altLang="en-US" sz="1800" b="0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个车的第</a:t>
                  </a:r>
                  <a14:m>
                    <m:oMath xmlns:m="http://schemas.openxmlformats.org/officeDocument/2006/math">
                      <m:r>
                        <a:rPr kumimoji="1" lang="en-US" altLang="zh-CN" sz="1800" b="0" i="1" u="none" strike="noStrike" kern="1200" cap="none" spc="30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𝑗</m:t>
                      </m:r>
                    </m:oMath>
                  </a14:m>
                  <a:r>
                    <a:rPr kumimoji="1" lang="zh-CN" altLang="en-US" sz="1800" b="0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个任务卸载的</a:t>
                  </a:r>
                  <a:r>
                    <a:rPr kumimoji="1" lang="zh-CN" altLang="en-US" b="1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计算时延</a:t>
                  </a:r>
                  <a:r>
                    <a:rPr kumimoji="1" lang="zh-CN" altLang="en-US" b="0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：</a:t>
                  </a:r>
                  <a:endParaRPr kumimoji="1" lang="en-US" altLang="zh-CN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  <a:p>
                  <a:pPr hangingPunct="0">
                    <a:lnSpc>
                      <a:spcPct val="130000"/>
                    </a:lnSpc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𝑐𝑜𝑚𝑝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altLang="zh-CN" sz="2000" dirty="0"/>
                </a:p>
                <a:p>
                  <a:pPr hangingPunct="0">
                    <a:lnSpc>
                      <a:spcPct val="130000"/>
                    </a:lnSpc>
                    <a:defRPr/>
                  </a:pPr>
                  <a:r>
                    <a:rPr kumimoji="1" lang="zh-CN" altLang="en-US" sz="1800" b="0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CN" sz="1800" b="0" i="1" u="none" strike="noStrike" kern="1200" cap="none" spc="30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kumimoji="1" lang="zh-CN" altLang="en-US" sz="1800" b="0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个车的第</a:t>
                  </a:r>
                  <a14:m>
                    <m:oMath xmlns:m="http://schemas.openxmlformats.org/officeDocument/2006/math">
                      <m:r>
                        <a:rPr kumimoji="1" lang="en-US" altLang="zh-CN" sz="1800" b="0" i="1" u="none" strike="noStrike" kern="1200" cap="none" spc="30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𝑗</m:t>
                      </m:r>
                    </m:oMath>
                  </a14:m>
                  <a:r>
                    <a:rPr kumimoji="1" lang="zh-CN" altLang="en-US" sz="1800" b="0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个任务</a:t>
                  </a:r>
                  <a:r>
                    <a:rPr kumimoji="1" lang="zh-CN" altLang="en-US" sz="1800" b="1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卸载</a:t>
                  </a:r>
                  <a:r>
                    <a:rPr kumimoji="1" lang="zh-CN" altLang="en-US" b="1" spc="3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时延</a:t>
                  </a:r>
                  <a:r>
                    <a:rPr kumimoji="1" lang="en-US" altLang="zh-CN" b="1" spc="300" dirty="0">
                      <a:solidFill>
                        <a:prstClr val="black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:</a:t>
                  </a:r>
                  <a:endParaRPr lang="en-US" altLang="zh-CN" sz="2000" b="1" dirty="0"/>
                </a:p>
                <a:p>
                  <a:pPr hangingPunct="0">
                    <a:lnSpc>
                      <a:spcPct val="130000"/>
                    </a:lnSpc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sSubSup>
                              <m:sSub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p>
                            </m:sSubSup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𝑐𝑜𝑚𝑚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𝑐𝑜𝑚𝑝</m:t>
                            </m:r>
                          </m:sup>
                        </m:sSubSup>
                      </m:oMath>
                    </m:oMathPara>
                  </a14:m>
                  <a:endPara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hangingPunct="0">
                    <a:lnSpc>
                      <a:spcPct val="130000"/>
                    </a:lnSpc>
                    <a:defRPr/>
                  </a:pPr>
                  <a:endParaRPr lang="zh-CN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hangingPunct="0">
                    <a:lnSpc>
                      <a:spcPct val="130000"/>
                    </a:lnSpc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altLang="zh-CN" sz="1800" kern="100" dirty="0"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,</a:t>
                  </a:r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𝑊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a14:m>
                  <a:r>
                    <a:rPr lang="en-US" altLang="zh-CN" sz="1800" kern="100" dirty="0"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,</a:t>
                  </a:r>
                  <a:r>
                    <a:rPr lang="zh-CN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a14:m>
                  <a:r>
                    <a:rPr lang="zh-CN" altLang="en-US" sz="1800" kern="100" dirty="0"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分别为</a:t>
                  </a:r>
                  <a:r>
                    <a:rPr kumimoji="1" lang="zh-CN" altLang="en-US" spc="30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CN" i="1" spc="3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kumimoji="1" lang="zh-CN" altLang="en-US" spc="30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个车的第</a:t>
                  </a:r>
                  <a14:m>
                    <m:oMath xmlns:m="http://schemas.openxmlformats.org/officeDocument/2006/math">
                      <m:r>
                        <a:rPr kumimoji="1" lang="en-US" altLang="zh-CN" i="1" spc="3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𝑗</m:t>
                      </m:r>
                    </m:oMath>
                  </a14:m>
                  <a:r>
                    <a:rPr kumimoji="1" lang="zh-CN" altLang="en-US" spc="30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个任务的传输功率、分配带宽和分配的计算资源</a:t>
                  </a:r>
                  <a:endParaRPr lang="zh-CN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marL="0" marR="0" lvl="0" indent="0" algn="l" defTabSz="914400" rtl="0" eaLnBrk="1" fontAlgn="auto" latinLnBrk="0" hangingPunct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  <a:p>
                  <a:pPr marL="0" marR="0" lvl="0" indent="0" algn="l" defTabSz="914400" rtl="0" eaLnBrk="1" fontAlgn="auto" latinLnBrk="0" hangingPunct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6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7875" y="1779252"/>
                  <a:ext cx="9979972" cy="4780602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Rectangle 4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5" name="Rectangle 4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7" name="流程图: 延期 36"/>
          <p:cNvSpPr/>
          <p:nvPr/>
        </p:nvSpPr>
        <p:spPr>
          <a:xfrm flipH="1">
            <a:off x="11672710" y="6032324"/>
            <a:ext cx="519287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10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2.2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问题建模</a:t>
            </a:r>
            <a:endParaRPr kumimoji="1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72379" y="784923"/>
            <a:ext cx="10883982" cy="4181503"/>
            <a:chOff x="1038116" y="1230602"/>
            <a:chExt cx="10619089" cy="3603123"/>
          </a:xfrm>
        </p:grpSpPr>
        <p:sp>
          <p:nvSpPr>
            <p:cNvPr id="13" name="文本框 12"/>
            <p:cNvSpPr txBox="1"/>
            <p:nvPr/>
          </p:nvSpPr>
          <p:spPr>
            <a:xfrm>
              <a:off x="1038116" y="1230602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kumimoji="1" lang="zh-CN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745304" y="1331333"/>
              <a:ext cx="13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时延模型</a:t>
              </a:r>
              <a:endParaRPr kumimoji="1" lang="zh-CN" altLang="en-US" sz="20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01088" y="1783422"/>
              <a:ext cx="10456117" cy="3050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hangingPunct="0">
                <a:lnSpc>
                  <a:spcPct val="130000"/>
                </a:lnSpc>
                <a:defRPr/>
              </a:pPr>
              <a:r>
                <a:rPr kumimoji="1" lang="zh-CN" altLang="en-US" sz="18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时延</a:t>
              </a:r>
              <a:r>
                <a:rPr kumimoji="1" lang="zh-CN" altLang="en-US" b="1" spc="300" dirty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影响</a:t>
              </a:r>
              <a:r>
                <a:rPr kumimoji="1" lang="zh-CN" altLang="en-US" sz="18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：</a:t>
              </a:r>
              <a:endParaRPr kumimoji="1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hangingPunct="0">
                <a:lnSpc>
                  <a:spcPct val="130000"/>
                </a:lnSpc>
                <a:defRPr/>
              </a:pPr>
              <a:endPara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endParaRPr>
            </a:p>
            <a:p>
              <a:pPr hangingPunct="0">
                <a:lnSpc>
                  <a:spcPct val="130000"/>
                </a:lnSpc>
                <a:defRPr/>
              </a:pPr>
              <a:endParaRPr lang="en-US" altLang="zh-CN" dirty="0"/>
            </a:p>
            <a:p>
              <a:pPr hangingPunct="0">
                <a:lnSpc>
                  <a:spcPct val="130000"/>
                </a:lnSpc>
                <a:defRPr/>
              </a:pPr>
              <a:endParaRPr kumimoji="1" lang="en-US" altLang="zh-CN" sz="1400" spc="3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hangingPunct="0">
                <a:lnSpc>
                  <a:spcPct val="130000"/>
                </a:lnSpc>
                <a:defRPr/>
              </a:pPr>
              <a:endParaRPr lang="en-US" altLang="zh-CN" b="1" dirty="0"/>
            </a:p>
            <a:p>
              <a:pPr hangingPunct="0">
                <a:lnSpc>
                  <a:spcPct val="130000"/>
                </a:lnSpc>
                <a:defRPr/>
              </a:pPr>
              <a:endPara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endParaRPr>
            </a:p>
            <a:p>
              <a:pPr hangingPunct="0">
                <a:lnSpc>
                  <a:spcPct val="130000"/>
                </a:lnSpc>
                <a:defRPr/>
              </a:pPr>
              <a:endParaRPr lang="zh-CN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时延指标</a:t>
              </a:r>
              <a:r>
                <a:rPr kumimoji="1" lang="en-US" altLang="zh-CN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=</a:t>
              </a:r>
              <a:r>
                <a:rPr kumimoji="1" lang="zh-CN" altLang="en-US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卸载时延</a:t>
              </a:r>
              <a:r>
                <a:rPr kumimoji="1" lang="en-US" altLang="zh-CN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+</a:t>
              </a:r>
              <a:r>
                <a:rPr kumimoji="1" lang="zh-CN" altLang="en-US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时延影响：</a:t>
              </a:r>
              <a:endParaRPr kumimoji="1" lang="en-US" altLang="zh-CN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hangingPunct="0">
                <a:lnSpc>
                  <a:spcPct val="130000"/>
                </a:lnSpc>
                <a:defRPr/>
              </a:pPr>
              <a:endParaRPr kumimoji="1" lang="zh-CN" altLang="en-US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Rectangle 4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5" name="Rectangle 4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7" name="流程图: 延期 36"/>
          <p:cNvSpPr/>
          <p:nvPr/>
        </p:nvSpPr>
        <p:spPr>
          <a:xfrm flipH="1">
            <a:off x="11672710" y="6032324"/>
            <a:ext cx="519287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11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309524" y="1906162"/>
                <a:ext cx="6105524" cy="1171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0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800" b="0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800" b="0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b="0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𝑖𝑛𝑓𝑙𝑢𝑒𝑛𝑐𝑒</m:t>
                          </m:r>
                        </m:sup>
                      </m:sSubSup>
                      <m:r>
                        <a:rPr lang="en-US" altLang="zh-CN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en-US" altLang="zh-CN" b="0" i="1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任务</m:t>
                              </m:r>
                              <m:r>
                                <a:rPr lang="zh-CN" altLang="en-US" i="1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卸载</m:t>
                              </m:r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时延</m:t>
                              </m:r>
                              <m:r>
                                <a:rPr lang="zh-CN" altLang="en-US" i="1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未超过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sSubSup>
                                <m:sSub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altLang="zh-CN" b="0" i="1" kern="10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p>
                              </m:sSub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，</m:t>
                              </m:r>
                              <m:r>
                                <a:rPr lang="en-US" altLang="zh-CN" b="0" i="1" kern="10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𝑁𝑇𝑇𝐿</m:t>
                              </m:r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任务</m:t>
                              </m:r>
                              <m:r>
                                <a:rPr lang="zh-CN" altLang="en-US" i="1" kern="100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超过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i="1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  <m:r>
                                <a:rPr lang="en-US" altLang="zh-CN" b="0" i="1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         </m:t>
                              </m:r>
                              <m:r>
                                <a:rPr lang="en-US" altLang="zh-CN" b="0" i="1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𝑇𝑇𝐿</m:t>
                              </m:r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任务</m:t>
                              </m:r>
                              <m:r>
                                <a:rPr lang="zh-CN" altLang="en-US" i="1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超过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24" y="1906162"/>
                <a:ext cx="6105524" cy="1171283"/>
              </a:xfrm>
              <a:prstGeom prst="rect">
                <a:avLst/>
              </a:prstGeom>
              <a:blipFill rotWithShape="1">
                <a:blip r:embed="rId4"/>
                <a:stretch>
                  <a:fillRect l="-5" t="-45" r="5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7986568" y="2023930"/>
                <a:ext cx="3487963" cy="11156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0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800" b="0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sz="1800" b="0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b="0" i="1" kern="100" smtClean="0">
                              <a:effectLst/>
                              <a:latin typeface="Cambria Math" panose="02040503050406030204" pitchFamily="18" charset="0"/>
                              <a:ea typeface="等线" panose="02010600030101010101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𝑖𝑛𝑓𝑙𝑢𝑒𝑛𝑐𝑒</m:t>
                          </m:r>
                        </m:sup>
                      </m:sSubSup>
                      <m:r>
                        <a:rPr lang="en-US" altLang="zh-CN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altLang="zh-CN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.  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sSubSup>
                      <m:sSubSup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zh-CN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568" y="2023930"/>
                <a:ext cx="3487963" cy="1115690"/>
              </a:xfrm>
              <a:prstGeom prst="rect">
                <a:avLst/>
              </a:prstGeom>
              <a:blipFill rotWithShape="1">
                <a:blip r:embed="rId5"/>
                <a:stretch>
                  <a:fillRect l="-5" t="-17" r="2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头: 右 2"/>
          <p:cNvSpPr/>
          <p:nvPr/>
        </p:nvSpPr>
        <p:spPr>
          <a:xfrm>
            <a:off x="5824728" y="2393644"/>
            <a:ext cx="1911096" cy="484632"/>
          </a:xfrm>
          <a:prstGeom prst="rightArrow">
            <a:avLst>
              <a:gd name="adj1" fmla="val 50000"/>
              <a:gd name="adj2" fmla="val 8773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5786517" y="1975401"/>
                <a:ext cx="1802288" cy="403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hangingPunct="0">
                  <a:lnSpc>
                    <a:spcPct val="13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CN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zh-CN" altLang="en-US" sz="1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↔</m:t>
                      </m:r>
                      <m:r>
                        <a:rPr lang="en-US" altLang="zh-CN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𝑻𝑻𝑳</m:t>
                      </m:r>
                      <m:r>
                        <a:rPr lang="zh-CN" altLang="en-US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任务</m:t>
                      </m:r>
                    </m:oMath>
                  </m:oMathPara>
                </a14:m>
                <a:endParaRPr kumimoji="1" lang="en-US" altLang="zh-CN" sz="1400" b="1" spc="300" dirty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17" y="1975401"/>
                <a:ext cx="1802288" cy="403700"/>
              </a:xfrm>
              <a:prstGeom prst="rect">
                <a:avLst/>
              </a:prstGeom>
              <a:blipFill rotWithShape="1">
                <a:blip r:embed="rId6"/>
                <a:stretch>
                  <a:fillRect l="-22" t="-136" r="31" b="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5761980" y="2888124"/>
                <a:ext cx="1810817" cy="3358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CN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zh-CN" altLang="en-US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↔超过</m:t>
                      </m:r>
                      <m:sSubSup>
                        <m:sSubSupPr>
                          <m:ctrlPr>
                            <a:rPr lang="zh-CN" altLang="en-US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altLang="zh-CN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</m:sup>
                      </m:sSubSup>
                    </m:oMath>
                  </m:oMathPara>
                </a14:m>
                <a:endParaRPr lang="zh-CN" altLang="en-US" sz="1400" b="1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980" y="2888124"/>
                <a:ext cx="1810817" cy="335861"/>
              </a:xfrm>
              <a:prstGeom prst="rect">
                <a:avLst/>
              </a:prstGeom>
              <a:blipFill rotWithShape="1">
                <a:blip r:embed="rId7"/>
                <a:stretch>
                  <a:fillRect l="-35" t="-43" r="23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4843528" y="5084451"/>
                <a:ext cx="4313617" cy="517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.  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sSubSup>
                      <m:sSubSupPr>
                        <m:ctrlPr>
                          <a:rPr lang="zh-CN" altLang="zh-CN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  <m:sub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zh-CN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bSup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（</a:t>
                </a:r>
                <a:r>
                  <a:rPr lang="en-US" altLang="zh-CN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TTL</a:t>
                </a:r>
                <a:r>
                  <a:rPr lang="zh-CN" altLang="en-US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任务时延约束）</a:t>
                </a:r>
                <a:endParaRPr lang="zh-CN" altLang="en-US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528" y="5084451"/>
                <a:ext cx="4313617" cy="517642"/>
              </a:xfrm>
              <a:prstGeom prst="rect">
                <a:avLst/>
              </a:prstGeom>
              <a:blipFill rotWithShape="1">
                <a:blip r:embed="rId8"/>
                <a:stretch>
                  <a:fillRect l="-9" t="-1" r="10" b="-20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3929183" y="4356253"/>
                <a:ext cx="6288196" cy="667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bSup>
                                    <m:sSubSup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sup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</m:e>
                              </m:nary>
                            </m:e>
                          </m:nary>
                        </m:fName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p>
                          </m:sSubSup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183" y="4356253"/>
                <a:ext cx="6288196" cy="667875"/>
              </a:xfrm>
              <a:prstGeom prst="rect">
                <a:avLst/>
              </a:prstGeom>
              <a:blipFill rotWithShape="1">
                <a:blip r:embed="rId9"/>
                <a:stretch>
                  <a:fillRect l="-7" t="-23" r="4" b="-3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大括号 3"/>
          <p:cNvSpPr/>
          <p:nvPr/>
        </p:nvSpPr>
        <p:spPr>
          <a:xfrm rot="16200000">
            <a:off x="8526326" y="3123377"/>
            <a:ext cx="401954" cy="2395870"/>
          </a:xfrm>
          <a:prstGeom prst="rightBrace">
            <a:avLst>
              <a:gd name="adj1" fmla="val 44252"/>
              <a:gd name="adj2" fmla="val 4605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8088125" y="3732315"/>
            <a:ext cx="1278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时延</a:t>
            </a:r>
            <a:r>
              <a:rPr kumimoji="1" lang="zh-CN" altLang="en-US" spc="3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影响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2.2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问题建模</a:t>
            </a:r>
            <a:endParaRPr kumimoji="1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39416" y="846811"/>
            <a:ext cx="10806733" cy="5428099"/>
            <a:chOff x="1038116" y="1230602"/>
            <a:chExt cx="10608033" cy="5295162"/>
          </a:xfrm>
        </p:grpSpPr>
        <p:sp>
          <p:nvSpPr>
            <p:cNvPr id="13" name="文本框 12"/>
            <p:cNvSpPr txBox="1"/>
            <p:nvPr/>
          </p:nvSpPr>
          <p:spPr>
            <a:xfrm>
              <a:off x="1038116" y="1230602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  <a:endParaRPr kumimoji="1" lang="zh-CN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745304" y="1331333"/>
              <a:ext cx="13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成本</a:t>
              </a:r>
              <a:r>
                <a:rPr kumimoji="1" lang="zh-CN" altLang="en-US" sz="20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模型</a:t>
              </a:r>
              <a:endParaRPr kumimoji="1" lang="zh-CN" altLang="en-US" sz="20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1666177" y="1938488"/>
                  <a:ext cx="9979972" cy="4587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zh-CN" altLang="en-US" sz="1800" b="0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CN" sz="1800" b="0" i="1" u="none" strike="noStrike" kern="1200" cap="none" spc="30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kumimoji="1" lang="zh-CN" altLang="en-US" sz="1800" b="0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个车的第</a:t>
                  </a:r>
                  <a14:m>
                    <m:oMath xmlns:m="http://schemas.openxmlformats.org/officeDocument/2006/math">
                      <m:r>
                        <a:rPr kumimoji="1" lang="en-US" altLang="zh-CN" sz="1800" b="0" i="1" u="none" strike="noStrike" kern="1200" cap="none" spc="30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𝑗</m:t>
                      </m:r>
                    </m:oMath>
                  </a14:m>
                  <a:r>
                    <a:rPr kumimoji="1" lang="zh-CN" altLang="en-US" sz="1800" b="0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个任务卸载的</a:t>
                  </a:r>
                  <a:r>
                    <a:rPr kumimoji="1" lang="zh-CN" altLang="en-US" sz="1800" b="1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能量成本（能耗）</a:t>
                  </a:r>
                  <a:r>
                    <a:rPr kumimoji="1" lang="zh-CN" altLang="en-US" sz="1800" b="0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：</a:t>
                  </a:r>
                  <a:endParaRPr kumimoji="1" lang="en-US" altLang="zh-CN" sz="18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  <a:p>
                  <a:pPr marL="0" marR="0" lvl="0" indent="0" algn="l" defTabSz="914400" rtl="0" eaLnBrk="1" fontAlgn="auto" latinLnBrk="0" hangingPunct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altLang="zh-CN" sz="18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  <a:p>
                  <a:pPr marL="0" marR="0" lvl="0" indent="0" algn="l" defTabSz="914400" rtl="0" eaLnBrk="1" fontAlgn="auto" latinLnBrk="0" hangingPunct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altLang="zh-CN" sz="1600" b="1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  <a:p>
                  <a:pPr hangingPunct="0">
                    <a:lnSpc>
                      <a:spcPct val="130000"/>
                    </a:lnSpc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是</a:t>
                  </a:r>
                  <a:r>
                    <a:rPr lang="zh-CN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单位计算资源所消耗的能量</a:t>
                  </a: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；</a:t>
                  </a:r>
                  <a:endParaRPr kumimoji="1" lang="en-US" altLang="zh-CN" sz="18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  <a:p>
                  <a:pPr marL="0" marR="0" lvl="0" indent="0" algn="l" defTabSz="914400" rtl="0" eaLnBrk="1" fontAlgn="auto" latinLnBrk="0" hangingPunct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zh-CN" altLang="en-US" sz="1800" b="0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CN" sz="1800" b="0" i="1" u="none" strike="noStrike" kern="1200" cap="none" spc="30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kumimoji="1" lang="zh-CN" altLang="en-US" sz="1800" b="0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个车的第</a:t>
                  </a:r>
                  <a14:m>
                    <m:oMath xmlns:m="http://schemas.openxmlformats.org/officeDocument/2006/math">
                      <m:r>
                        <a:rPr kumimoji="1" lang="en-US" altLang="zh-CN" sz="1800" b="0" i="1" u="none" strike="noStrike" kern="1200" cap="none" spc="30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𝑗</m:t>
                      </m:r>
                    </m:oMath>
                  </a14:m>
                  <a:r>
                    <a:rPr kumimoji="1" lang="zh-CN" altLang="en-US" sz="1800" b="0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个任务卸载的</a:t>
                  </a:r>
                  <a:r>
                    <a:rPr lang="zh-CN" altLang="zh-CN" sz="1800" b="1" dirty="0"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支付成本</a:t>
                  </a:r>
                  <a:r>
                    <a:rPr lang="zh-CN" altLang="en-US" sz="1800" b="1" dirty="0"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：</a:t>
                  </a:r>
                  <a:endParaRPr lang="en-US" altLang="zh-CN" sz="1800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marL="0" marR="0" lvl="0" indent="0" algn="l" defTabSz="914400" rtl="0" eaLnBrk="1" fontAlgn="auto" latinLnBrk="0" hangingPunct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lang="en-US" altLang="zh-CN" sz="1800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marL="0" marR="0" lvl="0" indent="0" algn="l" defTabSz="914400" rtl="0" eaLnBrk="1" fontAlgn="auto" latinLnBrk="0" hangingPunct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altLang="zh-CN" sz="18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  <a:p>
                  <a:pPr marL="0" marR="0" lvl="0" indent="0" algn="l" defTabSz="914400" rtl="0" eaLnBrk="1" fontAlgn="auto" latinLnBrk="0" hangingPunct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altLang="zh-CN" sz="18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  <a:p>
                  <a:pPr marL="0" marR="0" lvl="0" indent="0" algn="l" defTabSz="914400" rtl="0" eaLnBrk="1" fontAlgn="auto" latinLnBrk="0" hangingPunct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altLang="zh-CN" sz="1800" b="0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  <a:p>
                  <a:pPr marL="0" marR="0" lvl="0" indent="0" algn="l" defTabSz="914400" rtl="0" eaLnBrk="1" fontAlgn="auto" latinLnBrk="0" hangingPunct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zh-CN" altLang="en-US" sz="1800" b="0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CN" sz="1800" b="0" i="1" u="none" strike="noStrike" kern="1200" cap="none" spc="30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kumimoji="1" lang="zh-CN" altLang="en-US" sz="1800" b="0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个车的第</a:t>
                  </a:r>
                  <a14:m>
                    <m:oMath xmlns:m="http://schemas.openxmlformats.org/officeDocument/2006/math">
                      <m:r>
                        <a:rPr kumimoji="1" lang="en-US" altLang="zh-CN" sz="1800" b="0" i="1" u="none" strike="noStrike" kern="1200" cap="none" spc="30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m:t>𝑗</m:t>
                      </m:r>
                    </m:oMath>
                  </a14:m>
                  <a:r>
                    <a:rPr kumimoji="1" lang="zh-CN" altLang="en-US" sz="1800" b="0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个任务卸载的</a:t>
                  </a:r>
                  <a:r>
                    <a:rPr kumimoji="1" lang="zh-CN" altLang="en-US" sz="1800" b="1" i="0" u="none" strike="noStrike" kern="1200" cap="none" spc="30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总成本：</a:t>
                  </a:r>
                  <a:endParaRPr kumimoji="1" lang="en-US" altLang="zh-CN" sz="1800" b="1" i="0" u="none" strike="noStrike" kern="1200" cap="none" spc="3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  <a:p>
                  <a:pPr hangingPunct="0">
                    <a:lnSpc>
                      <a:spcPct val="130000"/>
                    </a:lnSpc>
                    <a:defRPr/>
                  </a:pPr>
                  <a:endParaRPr lang="zh-CN" altLang="zh-CN" sz="1800" kern="100" dirty="0">
                    <a:effectLst/>
                    <a:latin typeface="等线" panose="02010600030101010101" charset="-122"/>
                    <a:ea typeface="等线" panose="02010600030101010101" charset="-122"/>
                    <a:cs typeface="Times New Roman" panose="02020603050405020304" pitchFamily="18" charset="0"/>
                  </a:endParaRPr>
                </a:p>
                <a:p>
                  <a:pPr hangingPunct="0">
                    <a:lnSpc>
                      <a:spcPct val="130000"/>
                    </a:lnSpc>
                    <a:defRPr/>
                  </a:pPr>
                  <a:endParaRPr lang="zh-CN" altLang="zh-CN" sz="2000" kern="100" dirty="0">
                    <a:effectLst/>
                    <a:latin typeface="等线" panose="02010600030101010101" charset="-122"/>
                    <a:ea typeface="等线" panose="02010600030101010101" charset="-122"/>
                    <a:cs typeface="Times New Roman" panose="02020603050405020304" pitchFamily="18" charset="0"/>
                  </a:endParaRPr>
                </a:p>
                <a:p>
                  <a:pPr marL="0" marR="0" lvl="0" indent="0" algn="l" defTabSz="914400" rtl="0" eaLnBrk="1" fontAlgn="auto" latinLnBrk="0" hangingPunct="0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1600" b="0" i="0" u="none" strike="noStrike" kern="1200" cap="none" spc="30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6177" y="1938488"/>
                  <a:ext cx="9979972" cy="4587276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Rectangle 4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5" name="Rectangle 4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7" name="流程图: 延期 36"/>
          <p:cNvSpPr/>
          <p:nvPr/>
        </p:nvSpPr>
        <p:spPr>
          <a:xfrm flipH="1">
            <a:off x="11646148" y="6032324"/>
            <a:ext cx="545849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12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/>
              <p:cNvSpPr txBox="1"/>
              <p:nvPr/>
            </p:nvSpPr>
            <p:spPr>
              <a:xfrm>
                <a:off x="3734892" y="2229108"/>
                <a:ext cx="6105524" cy="473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𝑒𝑛𝑒𝑟𝑔𝑦</m:t>
                              </m:r>
                            </m:sup>
                          </m:sSub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𝑐𝑜𝑚𝑚</m:t>
                          </m:r>
                        </m:sup>
                      </m:sSubSup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892" y="2229108"/>
                <a:ext cx="6105524" cy="473271"/>
              </a:xfrm>
              <a:prstGeom prst="rect">
                <a:avLst/>
              </a:prstGeom>
              <a:blipFill rotWithShape="1">
                <a:blip r:embed="rId5"/>
                <a:stretch>
                  <a:fillRect l="-7" t="-55" r="7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/>
              <p:cNvSpPr txBox="1"/>
              <p:nvPr/>
            </p:nvSpPr>
            <p:spPr>
              <a:xfrm>
                <a:off x="3734892" y="3757638"/>
                <a:ext cx="6105524" cy="491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currency</m:t>
                          </m:r>
                        </m:sup>
                      </m:sSubSup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𝑊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892" y="3757638"/>
                <a:ext cx="6105524" cy="491609"/>
              </a:xfrm>
              <a:prstGeom prst="rect">
                <a:avLst/>
              </a:prstGeom>
              <a:blipFill rotWithShape="1">
                <a:blip r:embed="rId6"/>
                <a:stretch>
                  <a:fillRect l="-7" t="-70" r="7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/>
              <p:cNvSpPr txBox="1"/>
              <p:nvPr/>
            </p:nvSpPr>
            <p:spPr>
              <a:xfrm>
                <a:off x="3734892" y="5212892"/>
                <a:ext cx="6105524" cy="478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𝑒𝑛𝑒𝑟𝑔𝑦</m:t>
                          </m:r>
                        </m:sup>
                      </m:sSubSup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currency</m:t>
                          </m:r>
                        </m:sup>
                      </m:sSubSup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892" y="5212892"/>
                <a:ext cx="6105524" cy="478208"/>
              </a:xfrm>
              <a:prstGeom prst="rect">
                <a:avLst/>
              </a:prstGeom>
              <a:blipFill rotWithShape="1">
                <a:blip r:embed="rId7"/>
                <a:stretch>
                  <a:fillRect l="-7" t="-37" r="7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1559850" y="4348863"/>
                <a:ext cx="72300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18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基站单位带宽的</a:t>
                </a:r>
                <a:r>
                  <a:rPr lang="zh-CN" altLang="en-US" sz="18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支付</a:t>
                </a:r>
                <a:r>
                  <a:rPr lang="zh-CN" altLang="zh-CN" sz="18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成本</a:t>
                </a:r>
                <a:r>
                  <a:rPr lang="zh-CN" altLang="en-US" sz="18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是</m:t>
                    </m:r>
                  </m:oMath>
                </a14:m>
                <a:r>
                  <a:rPr lang="zh-CN" altLang="en-US" sz="18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基站</a:t>
                </a:r>
                <a:r>
                  <a:rPr lang="zh-CN" altLang="zh-CN" sz="18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单位计算资源的</a:t>
                </a:r>
                <a:r>
                  <a:rPr lang="zh-CN" altLang="en-US" sz="18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支付</a:t>
                </a:r>
                <a:r>
                  <a:rPr lang="zh-CN" altLang="zh-CN" sz="18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成本</a:t>
                </a:r>
                <a:r>
                  <a:rPr lang="zh-CN" altLang="en-US" sz="18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；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850" y="4348863"/>
                <a:ext cx="7230015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4" t="-104" r="3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2.2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问题建模</a:t>
            </a:r>
            <a:endParaRPr kumimoji="1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38116" y="974603"/>
            <a:ext cx="3004379" cy="707886"/>
            <a:chOff x="1038116" y="1230602"/>
            <a:chExt cx="3004379" cy="707886"/>
          </a:xfrm>
        </p:grpSpPr>
        <p:sp>
          <p:nvSpPr>
            <p:cNvPr id="13" name="文本框 12"/>
            <p:cNvSpPr txBox="1"/>
            <p:nvPr/>
          </p:nvSpPr>
          <p:spPr>
            <a:xfrm>
              <a:off x="1038116" y="1230602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endParaRPr kumimoji="1" lang="zh-CN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793161" y="1383960"/>
              <a:ext cx="2249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多目标优化模型</a:t>
              </a:r>
              <a:endParaRPr kumimoji="1" lang="zh-CN" altLang="en-US" sz="20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Rectangle 4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5" name="Rectangle 4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7" name="流程图: 延期 36"/>
          <p:cNvSpPr/>
          <p:nvPr/>
        </p:nvSpPr>
        <p:spPr>
          <a:xfrm flipH="1">
            <a:off x="11661422" y="6032324"/>
            <a:ext cx="530576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13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本框 38"/>
              <p:cNvSpPr txBox="1"/>
              <p:nvPr/>
            </p:nvSpPr>
            <p:spPr>
              <a:xfrm>
                <a:off x="2577991" y="1409871"/>
                <a:ext cx="7070834" cy="354443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l">
                  <a:lnSpc>
                    <a:spcPct val="125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20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fName>
                        <m:e>
                          <m:func>
                            <m:func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minimize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zh-CN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zh-CN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lim>
                              </m:limLow>
                            </m:fName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zh-CN" altLang="zh-CN" sz="2000" kern="100" dirty="0">
                  <a:effectLst/>
                  <a:latin typeface="等线" panose="02010600030101010101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    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MS Gothic" panose="020B0609070205080204" pitchFamily="49" charset="-128"/>
                              <a:cs typeface="MS Gothic" panose="020B0609070205080204" pitchFamily="49" charset="-128"/>
                            </a:rPr>
                            <m:t>𝑖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zh-CN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𝐵𝑆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sz="2000" b="0" i="1" kern="10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zh-CN" altLang="en-US" sz="20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计算</m:t>
                      </m:r>
                      <m:r>
                        <a:rPr lang="zh-CN" altLang="en-US" sz="2000" i="1" kern="1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资源</m:t>
                      </m:r>
                      <m:r>
                        <a:rPr lang="zh-CN" altLang="en-US" sz="2000" i="1" kern="1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约束</m:t>
                      </m:r>
                      <m:r>
                        <a:rPr lang="en-US" altLang="zh-CN" sz="2000" b="0" i="1" kern="100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2000" kern="100" dirty="0">
                  <a:solidFill>
                    <a:srgbClr val="FF0000"/>
                  </a:solidFill>
                  <a:effectLst/>
                  <a:latin typeface="等线" panose="02010600030101010101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                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MS Gothic" panose="020B0609070205080204" pitchFamily="49" charset="-128"/>
                              <a:cs typeface="MS Gothic" panose="020B0609070205080204" pitchFamily="49" charset="-128"/>
                            </a:rPr>
                            <m:t>𝑖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sSubSup>
                                <m:sSubSup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𝐵𝑆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kern="10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zh-CN" altLang="en-US" sz="20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带宽</m:t>
                          </m:r>
                          <m:r>
                            <a:rPr lang="zh-CN" altLang="en-US" sz="200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资源</m:t>
                          </m:r>
                          <m:r>
                            <a:rPr lang="zh-CN" altLang="en-US" sz="20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约束</m:t>
                          </m:r>
                          <m:r>
                            <a:rPr lang="en-US" altLang="zh-CN" sz="2000" b="0" i="1" kern="10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altLang="zh-CN" sz="20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 </m:t>
                          </m:r>
                        </m:sub>
                        <m:sup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zh-CN" altLang="zh-CN" sz="2000" kern="100" dirty="0">
                  <a:effectLst/>
                  <a:latin typeface="等线" panose="02010600030101010101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  <m:sSubSup>
                            <m:sSubSup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</m:nary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𝑐𝑎𝑟</m:t>
                          </m:r>
                        </m:sub>
                      </m:sSub>
                      <m:sSubSup>
                        <m:sSubSup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kern="10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zh-CN" altLang="en-US" sz="20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传输</m:t>
                          </m:r>
                          <m:r>
                            <a:rPr lang="zh-CN" altLang="en-US" sz="2000" i="1" kern="1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功率</m:t>
                          </m:r>
                          <m:r>
                            <a:rPr lang="zh-CN" altLang="en-US" sz="2000" i="1" kern="1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约束</m:t>
                          </m:r>
                          <m:r>
                            <a:rPr lang="en-US" altLang="zh-CN" sz="2000" b="0" i="1" kern="10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altLang="zh-CN" sz="2000" i="1" kern="10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 </m:t>
                          </m:r>
                        </m:sub>
                        <m:sup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zh-CN" altLang="zh-CN" sz="2000" kern="100" dirty="0">
                  <a:effectLst/>
                  <a:latin typeface="等线" panose="02010600030101010101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25000"/>
                  </a:lnSpc>
                </a:pPr>
                <a:r>
                  <a:rPr lang="en-US" altLang="zh-CN" sz="2000" kern="1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CN" sz="20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nor/>
                      </m:rPr>
                      <a:rPr lang="zh-CN" altLang="zh-CN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000" i="1" kern="10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sSubSup>
                      <m:sSubSup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  <m:sub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bSup>
                    <m:r>
                      <a:rPr lang="en-US" altLang="zh-CN" sz="2000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sSubSup>
                      <m:sSub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bSup>
                    <m:r>
                      <a:rPr lang="en-US" altLang="zh-CN" sz="2000" b="0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𝑇𝑇𝐿</m:t>
                    </m:r>
                    <m:r>
                      <a:rPr lang="zh-CN" altLang="en-US" sz="2000" b="0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约束</m:t>
                    </m:r>
                    <m:r>
                      <a:rPr lang="en-US" altLang="zh-CN" sz="2000" b="0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000" kern="100" dirty="0">
                  <a:effectLst/>
                  <a:latin typeface="等线" panose="02010600030101010101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991" y="1409871"/>
                <a:ext cx="7070834" cy="3544432"/>
              </a:xfrm>
              <a:prstGeom prst="rect">
                <a:avLst/>
              </a:prstGeom>
              <a:blipFill rotWithShape="1">
                <a:blip r:embed="rId4"/>
                <a:stretch>
                  <a:fillRect l="-7" t="-5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/>
              <p:cNvSpPr txBox="1"/>
              <p:nvPr/>
            </p:nvSpPr>
            <p:spPr>
              <a:xfrm>
                <a:off x="1574006" y="5124921"/>
                <a:ext cx="9043987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其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中，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plcHide m:val="on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006" y="5124921"/>
                <a:ext cx="9043987" cy="972702"/>
              </a:xfrm>
              <a:prstGeom prst="rect">
                <a:avLst/>
              </a:prstGeom>
              <a:blipFill rotWithShape="1">
                <a:blip r:embed="rId5"/>
                <a:stretch>
                  <a:fillRect l="-5" t="-48" r="2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alphaModFix amt="3000"/>
          </a:blip>
          <a:srcRect l="31594" r="24278" b="51573"/>
          <a:stretch>
            <a:fillRect/>
          </a:stretch>
        </p:blipFill>
        <p:spPr>
          <a:xfrm>
            <a:off x="0" y="830209"/>
            <a:ext cx="6230698" cy="602779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/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/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/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/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1245705" y="2399251"/>
            <a:ext cx="3108543" cy="1508105"/>
            <a:chOff x="1654599" y="2374005"/>
            <a:chExt cx="3108543" cy="1508105"/>
          </a:xfrm>
        </p:grpSpPr>
        <p:sp>
          <p:nvSpPr>
            <p:cNvPr id="22" name="文本框 21"/>
            <p:cNvSpPr txBox="1"/>
            <p:nvPr/>
          </p:nvSpPr>
          <p:spPr>
            <a:xfrm>
              <a:off x="1654599" y="2374005"/>
              <a:ext cx="1806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3200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PART 3</a:t>
              </a:r>
              <a:endParaRPr kumimoji="1" lang="zh-CN" altLang="en-US" sz="3200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54599" y="2958780"/>
              <a:ext cx="31085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求解算法</a:t>
              </a:r>
              <a:endParaRPr kumimoji="1" lang="en-US" altLang="zh-CN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" name="流程图: 延期 13"/>
          <p:cNvSpPr/>
          <p:nvPr/>
        </p:nvSpPr>
        <p:spPr>
          <a:xfrm flipH="1">
            <a:off x="11661422" y="6032324"/>
            <a:ext cx="530576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14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3.1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问题化简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78445" y="927771"/>
            <a:ext cx="10229924" cy="915251"/>
            <a:chOff x="1038116" y="1230602"/>
            <a:chExt cx="10229924" cy="915251"/>
          </a:xfrm>
        </p:grpSpPr>
        <p:sp>
          <p:nvSpPr>
            <p:cNvPr id="13" name="文本框 12"/>
            <p:cNvSpPr txBox="1"/>
            <p:nvPr/>
          </p:nvSpPr>
          <p:spPr>
            <a:xfrm>
              <a:off x="1038116" y="1230602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kumimoji="1" lang="zh-CN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745304" y="1331333"/>
              <a:ext cx="28392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多目标优化模型转化</a:t>
              </a:r>
              <a:endParaRPr kumimoji="1" lang="zh-CN" altLang="en-US" sz="20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745304" y="1730868"/>
              <a:ext cx="9522736" cy="414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Rectangle 7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Rectangle 8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Rectangle 10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7" name="Rectangle 10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9" name="Rectangle 10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3" name="Rectangle 1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Rectangle 11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9" name="Rectangle 17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1" name="Rectangle 17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3" name="Rectangle 17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5" name="Rectangle 19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7" name="Rectangle 19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8" name="流程图: 延期 57"/>
          <p:cNvSpPr/>
          <p:nvPr/>
        </p:nvSpPr>
        <p:spPr>
          <a:xfrm flipH="1">
            <a:off x="11672710" y="6032324"/>
            <a:ext cx="519287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078445" y="1723003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基于加权切比雪夫方法的优化问题可以写为</a:t>
            </a:r>
            <a:r>
              <a:rPr lang="zh-CN" altLang="en-US" dirty="0"/>
              <a:t>：</a:t>
            </a:r>
            <a:endParaRPr lang="zh-CN" altLang="zh-CN" sz="14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本框 71"/>
              <p:cNvSpPr txBox="1"/>
              <p:nvPr/>
            </p:nvSpPr>
            <p:spPr>
              <a:xfrm>
                <a:off x="6998679" y="2053490"/>
                <a:ext cx="5421919" cy="31636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20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func>
                                <m:func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minimize</m:t>
                                      </m:r>
                                    </m:e>
                                    <m:lim>
                                      <m:r>
                                        <a:rPr lang="en-US" altLang="zh-CN" sz="20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𝑾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sz="20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0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20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sz="20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0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r>
                                            <a:rPr lang="en-US" altLang="zh-CN" sz="20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20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𝑷</m:t>
                                      </m:r>
                                      <m:r>
                                        <a:rPr lang="en-US" altLang="zh-CN" sz="20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𝝋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func>
                              <m:r>
                                <a:rPr lang="en-US" altLang="zh-CN" sz="20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  <m:r>
                                <a:rPr lang="en-US" altLang="zh-CN" sz="20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CN" altLang="zh-CN" sz="2000" kern="100" dirty="0">
                  <a:effectLst/>
                  <a:latin typeface="等线" panose="02010600030101010101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4</m:t>
                      </m:r>
                    </m:oMath>
                  </m:oMathPara>
                </a14:m>
                <a:endParaRPr lang="zh-CN" altLang="zh-CN" sz="2000" kern="100" dirty="0">
                  <a:effectLst/>
                  <a:latin typeface="等线" panose="02010600030101010101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zh-CN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≤</m:t>
                      </m:r>
                      <m:r>
                        <a:rPr lang="en-US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zh-CN" sz="2000" kern="100" dirty="0">
                  <a:effectLst/>
                  <a:latin typeface="等线" panose="02010600030101010101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6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  <m: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zh-CN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≤</m:t>
                      </m:r>
                      <m:r>
                        <a:rPr lang="en-US" altLang="zh-CN" sz="2000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zh-CN" sz="2000" kern="100" dirty="0">
                  <a:effectLst/>
                  <a:latin typeface="等线" panose="02010600030101010101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2" name="文本框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679" y="2053490"/>
                <a:ext cx="5421919" cy="3163623"/>
              </a:xfrm>
              <a:prstGeom prst="rect">
                <a:avLst/>
              </a:prstGeom>
              <a:blipFill rotWithShape="1">
                <a:blip r:embed="rId5"/>
                <a:stretch>
                  <a:fillRect l="-6" t="-17" r="12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本框 72"/>
              <p:cNvSpPr txBox="1"/>
              <p:nvPr/>
            </p:nvSpPr>
            <p:spPr>
              <a:xfrm>
                <a:off x="1169203" y="5316729"/>
                <a:ext cx="9686875" cy="1025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zh-CN" altLang="en-US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zh-CN" altLang="en-US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：</m:t>
                    </m:r>
                    <m:sSub>
                      <m:sSubPr>
                        <m:ctrlPr>
                          <a:rPr lang="zh-CN" altLang="zh-CN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zh-CN" altLang="zh-CN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zh-CN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altLang="zh-CN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p>
                        </m:sSubSup>
                      </m:e>
                    </m:d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nary>
                          <m:naryPr>
                            <m:chr m:val="∑"/>
                            <m:limLoc m:val="subSup"/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 kern="100">
                                <a:effectLst/>
                                <a:latin typeface="Cambria Math" panose="02040503050406030204" pitchFamily="18" charset="0"/>
                                <a:ea typeface="MS Gothic" panose="020B0609070205080204" pitchFamily="49" charset="-128"/>
                                <a:cs typeface="MS Gothic" panose="020B0609070205080204" pitchFamily="49" charset="-128"/>
                              </a:rPr>
                              <m:t>𝑖</m:t>
                            </m:r>
                            <m:r>
                              <a:rPr lang="en-US" altLang="zh-CN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zh-CN" altLang="zh-CN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Sup>
                                  <m:sSubSupPr>
                                    <m:ctrlPr>
                                      <a:rPr lang="zh-CN" altLang="zh-CN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i="1" kern="100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</m:sup>
                              <m:e>
                                <m:r>
                                  <a:rPr lang="en-US" altLang="zh-CN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nary>
                          </m:e>
                        </m:nary>
                      </m:fName>
                      <m:e>
                        <m:sSub>
                          <m:sSub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zh-CN" altLang="zh-CN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i="1" kern="1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p>
                            </m:sSubSup>
                          </m:e>
                          <m:sub>
                            <m:r>
                              <a:rPr lang="en-US" altLang="zh-CN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</m:sSub>
                      </m:e>
                    </m:func>
                    <m:func>
                      <m:func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func>
                              <m:func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b="0" i="1" kern="1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zh-CN" altLang="zh-CN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zh-CN" altLang="zh-CN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sSub>
                                      <m:sSubPr>
                                        <m:ctrlPr>
                                          <a:rPr lang="zh-CN" altLang="zh-CN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zh-CN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fName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func>
                            <m:r>
                              <a:rPr lang="en-US" altLang="zh-CN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</m:e>
                          <m:lim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lim>
                        </m:limLow>
                        <m:nary>
                          <m:naryPr>
                            <m:chr m:val="∑"/>
                            <m:limLoc m:val="subSup"/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MS Gothic" panose="020B0609070205080204" pitchFamily="49" charset="-128"/>
                                <a:cs typeface="MS Gothic" panose="020B0609070205080204" pitchFamily="49" charset="-128"/>
                              </a:rPr>
                              <m:t>𝑖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zh-CN" altLang="zh-CN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nary>
                          </m:e>
                        </m:nary>
                      </m:fName>
                      <m:e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p>
                            </m:sSubSup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</m:sSub>
                      </m:e>
                    </m:func>
                  </m:oMath>
                </a14:m>
                <a:endParaRPr lang="zh-CN" altLang="zh-CN" kern="100" dirty="0">
                  <a:effectLst/>
                  <a:latin typeface="等线" panose="02010600030101010101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algn="l">
                  <a:spcBef>
                    <a:spcPts val="120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zh-CN" sz="18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是单目标优化的最优值</a:t>
                </a:r>
                <a:endParaRPr lang="zh-CN" altLang="zh-CN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203" y="5316729"/>
                <a:ext cx="9686875" cy="1025537"/>
              </a:xfrm>
              <a:prstGeom prst="rect">
                <a:avLst/>
              </a:prstGeom>
              <a:blipFill rotWithShape="1">
                <a:blip r:embed="rId6"/>
                <a:stretch>
                  <a:fillRect l="-2" t="-50" r="1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本框 73"/>
              <p:cNvSpPr txBox="1"/>
              <p:nvPr/>
            </p:nvSpPr>
            <p:spPr>
              <a:xfrm>
                <a:off x="175107" y="2618547"/>
                <a:ext cx="6105524" cy="2072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20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func>
                                <m:func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minimize</m:t>
                                      </m:r>
                                    </m:e>
                                    <m:lim>
                                      <m:r>
                                        <a:rPr lang="en-US" altLang="zh-CN" sz="20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𝑾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sz="20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0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20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sz="20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0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1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r>
                                            <a:rPr lang="en-US" altLang="zh-CN" sz="20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b="1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20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b="1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𝑷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func>
                              <m:r>
                                <a:rPr lang="en-US" altLang="zh-CN" sz="20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zh-CN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∈{</m:t>
                                      </m:r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}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{</m:t>
                                  </m:r>
                                  <m:sSub>
                                    <m:sSubPr>
                                      <m:ctrlPr>
                                        <a:rPr lang="zh-CN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sSubSup>
                                        <m:sSubSupPr>
                                          <m:ctrlPr>
                                            <a:rPr lang="zh-CN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bSup>
                                    </m:e>
                                    <m:sub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  <m:f>
                                    <m:fPr>
                                      <m:ctrlPr>
                                        <a:rPr lang="zh-CN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zh-CN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zh-CN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𝑃</m:t>
                                          </m:r>
                                          <m:r>
                                            <a:rPr lang="en-US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en-US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zh-CN" altLang="zh-CN" sz="20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zh-CN" sz="2000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000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 i="1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宋体" panose="02010600030101010101" pitchFamily="2" charset="-122"/>
                                                      <a:cs typeface="Times New Roman" panose="02020603050405020304" pitchFamily="18" charset="0"/>
                                                    </a:rPr>
                                                    <m:t> 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en-US" altLang="zh-CN" sz="20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0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|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US" altLang="zh-CN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|</m:t>
                                      </m:r>
                                    </m:den>
                                  </m:f>
                                  <m:r>
                                    <a:rPr lang="en-US" altLang="zh-CN" sz="2000" i="1" kern="1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}</m:t>
                                  </m:r>
                                </m:e>
                              </m:func>
                              <m:r>
                                <a:rPr lang="en-US" altLang="zh-CN" sz="2000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CN" altLang="zh-CN" sz="2000" kern="100" dirty="0">
                  <a:effectLst/>
                  <a:latin typeface="等线" panose="02010600030101010101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4</m:t>
                      </m:r>
                    </m:oMath>
                  </m:oMathPara>
                </a14:m>
                <a:endParaRPr lang="zh-CN" altLang="zh-CN" sz="2000" kern="100" dirty="0">
                  <a:effectLst/>
                  <a:latin typeface="等线" panose="02010600030101010101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2000" b="0" i="1" kern="100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: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sz="20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 kern="1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zh-CN" altLang="zh-CN" sz="20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sz="2000" i="1" kern="1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p>
                          </m:sSubSup>
                        </m:e>
                      </m:nary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 kern="1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zh-CN" altLang="zh-CN" sz="2000" kern="100" dirty="0">
                  <a:effectLst/>
                  <a:latin typeface="等线" panose="02010600030101010101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07" y="2618547"/>
                <a:ext cx="6105524" cy="2072490"/>
              </a:xfrm>
              <a:prstGeom prst="rect">
                <a:avLst/>
              </a:prstGeom>
              <a:blipFill rotWithShape="1">
                <a:blip r:embed="rId7"/>
                <a:stretch>
                  <a:fillRect l="-8" t="-21" r="8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箭头: 右 34"/>
          <p:cNvSpPr/>
          <p:nvPr/>
        </p:nvSpPr>
        <p:spPr>
          <a:xfrm>
            <a:off x="5481359" y="3347212"/>
            <a:ext cx="2131283" cy="484632"/>
          </a:xfrm>
          <a:prstGeom prst="rightArrow">
            <a:avLst>
              <a:gd name="adj1" fmla="val 34277"/>
              <a:gd name="adj2" fmla="val 99135"/>
            </a:avLst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/>
              <p:cNvSpPr/>
              <p:nvPr/>
            </p:nvSpPr>
            <p:spPr>
              <a:xfrm>
                <a:off x="5481359" y="2993826"/>
                <a:ext cx="1841755" cy="4846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FF0000"/>
                    </a:solidFill>
                  </a:rPr>
                  <a:t>引入辅助变量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359" y="2993826"/>
                <a:ext cx="1841755" cy="484632"/>
              </a:xfrm>
              <a:prstGeom prst="rect">
                <a:avLst/>
              </a:prstGeom>
              <a:blipFill rotWithShape="1">
                <a:blip r:embed="rId8"/>
                <a:stretch>
                  <a:fillRect l="-2" t="-90" r="16" b="116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2223911" y="2602724"/>
            <a:ext cx="3081867" cy="875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/>
              <p:cNvSpPr txBox="1"/>
              <p:nvPr/>
            </p:nvSpPr>
            <p:spPr>
              <a:xfrm>
                <a:off x="5087569" y="3894026"/>
                <a:ext cx="2918861" cy="611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kern="10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r>
                  <a:rPr lang="en-US" altLang="zh-CN" dirty="0"/>
                  <a:t>=</a:t>
                </a:r>
                <a:r>
                  <a:rPr lang="zh-CN" altLang="zh-CN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∈{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}</m:t>
                            </m:r>
                          </m:lim>
                        </m:limLow>
                      </m:fName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</m:sSub>
                        <m:f>
                          <m:f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zh-CN" altLang="zh-CN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sSub>
                                      <m:sSubPr>
                                        <m:ctrlPr>
                                          <a:rPr lang="zh-CN" altLang="zh-CN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zh-CN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  <m:sSubSup>
                              <m:sSubSup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|</m:t>
                            </m:r>
                          </m:den>
                        </m:f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569" y="3894026"/>
                <a:ext cx="2918861" cy="611962"/>
              </a:xfrm>
              <a:prstGeom prst="rect">
                <a:avLst/>
              </a:prstGeom>
              <a:blipFill rotWithShape="1">
                <a:blip r:embed="rId9"/>
                <a:stretch>
                  <a:fillRect l="-20" t="-34" r="12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3.1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问题化简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39416" y="856772"/>
            <a:ext cx="10229924" cy="915251"/>
            <a:chOff x="1038116" y="1230602"/>
            <a:chExt cx="10229924" cy="915251"/>
          </a:xfrm>
        </p:grpSpPr>
        <p:sp>
          <p:nvSpPr>
            <p:cNvPr id="13" name="文本框 12"/>
            <p:cNvSpPr txBox="1"/>
            <p:nvPr/>
          </p:nvSpPr>
          <p:spPr>
            <a:xfrm>
              <a:off x="1038116" y="1230602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  <a:endParaRPr kumimoji="1" lang="zh-CN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745304" y="1331333"/>
              <a:ext cx="13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问题分解</a:t>
              </a:r>
              <a:endParaRPr kumimoji="1" lang="zh-CN" altLang="en-US" sz="20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745304" y="1730868"/>
              <a:ext cx="9522736" cy="414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Rectangle 7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Rectangle 8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Rectangle 10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7" name="Rectangle 10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9" name="Rectangle 10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3" name="Rectangle 1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Rectangle 11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9" name="Rectangle 17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1" name="Rectangle 17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3" name="Rectangle 17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5" name="Rectangle 19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7" name="Rectangle 19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8" name="流程图: 延期 57"/>
          <p:cNvSpPr/>
          <p:nvPr/>
        </p:nvSpPr>
        <p:spPr>
          <a:xfrm flipH="1">
            <a:off x="11672710" y="6032324"/>
            <a:ext cx="519287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16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7227869" y="1231298"/>
                <a:ext cx="3836371" cy="2401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altLang="zh-CN" sz="1600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P1: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zh-CN" sz="16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func>
                              <m:funcPr>
                                <m:ctrlPr>
                                  <a:rPr lang="zh-CN" altLang="zh-CN" sz="16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minimize</m:t>
                                    </m:r>
                                  </m:e>
                                  <m:lim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𝜑</m:t>
                                    </m:r>
                                    <m:sSubSup>
                                      <m:sSubSupPr>
                                        <m:ctrlPr>
                                          <a:rPr lang="zh-CN" altLang="zh-CN" sz="1600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6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a:rPr lang="en-US" altLang="zh-CN" sz="16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lim>
                                </m:limLow>
                              </m:fName>
                              <m:e>
                                <m:r>
                                  <a:rPr lang="en-US" altLang="zh-CN" sz="16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func>
                            <m:r>
                              <a:rPr lang="en-US" altLang="zh-CN" sz="1600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𝜑</m:t>
                            </m:r>
                            <m:r>
                              <a:rPr lang="en-US" altLang="zh-CN" sz="1600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  <m:lim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zh-CN" altLang="zh-CN" sz="1600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4</m:t>
                      </m:r>
                    </m:oMath>
                  </m:oMathPara>
                </a14:m>
                <a:endParaRPr lang="zh-CN" altLang="zh-CN" sz="1600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sz="16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≤</m:t>
                      </m:r>
                      <m:r>
                        <a:rPr lang="en-US" altLang="zh-CN" sz="16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zh-CN" sz="1600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6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sz="16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≤</m:t>
                      </m:r>
                      <m:r>
                        <a:rPr lang="en-US" altLang="zh-CN" sz="16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zh-CN" sz="1600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869" y="1231298"/>
                <a:ext cx="3836371" cy="2401107"/>
              </a:xfrm>
              <a:prstGeom prst="rect">
                <a:avLst/>
              </a:prstGeom>
              <a:blipFill rotWithShape="1">
                <a:blip r:embed="rId4"/>
                <a:stretch>
                  <a:fillRect l="-8" t="-1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7227869" y="3850560"/>
                <a:ext cx="3841471" cy="2401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altLang="zh-CN" sz="1600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P2: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zh-CN" sz="16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func>
                              <m:funcPr>
                                <m:ctrlPr>
                                  <a:rPr lang="zh-CN" altLang="zh-CN" sz="16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a:rPr lang="en-US" altLang="zh-CN" sz="1600" b="0" i="0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  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minimize</m:t>
                                    </m:r>
                                  </m:e>
                                  <m:lim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 kern="100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w</m:t>
                                    </m:r>
                                    <m:r>
                                      <a:rPr lang="en-US" altLang="zh-CN" sz="1600" b="0" i="1" kern="100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b="0" i="1" kern="100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𝜑</m:t>
                                    </m:r>
                                    <m:sSubSup>
                                      <m:sSubSupPr>
                                        <m:ctrlPr>
                                          <a:rPr lang="zh-CN" altLang="zh-CN" sz="1600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6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a:rPr lang="en-US" altLang="zh-CN" sz="16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lim>
                                </m:limLow>
                              </m:fName>
                              <m:e>
                                <m:r>
                                  <a:rPr lang="en-US" altLang="zh-CN" sz="16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func>
                            <m:r>
                              <a:rPr lang="en-US" altLang="zh-CN" sz="1600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𝜑</m:t>
                            </m:r>
                            <m:r>
                              <a:rPr lang="en-US" altLang="zh-CN" sz="1600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  <m:lim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zh-CN" altLang="zh-CN" sz="1600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4</m:t>
                      </m:r>
                    </m:oMath>
                  </m:oMathPara>
                </a14:m>
                <a:endParaRPr lang="zh-CN" altLang="zh-CN" sz="1600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sz="16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≤</m:t>
                      </m:r>
                      <m:r>
                        <a:rPr lang="en-US" altLang="zh-CN" sz="16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zh-CN" sz="1600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6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sz="16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≤</m:t>
                      </m:r>
                      <m:r>
                        <a:rPr lang="en-US" altLang="zh-CN" sz="16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zh-CN" sz="1600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869" y="3850560"/>
                <a:ext cx="3841471" cy="2401107"/>
              </a:xfrm>
              <a:prstGeom prst="rect">
                <a:avLst/>
              </a:prstGeom>
              <a:blipFill rotWithShape="1">
                <a:blip r:embed="rId5"/>
                <a:stretch>
                  <a:fillRect l="-8" t="-23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0" y="1746900"/>
                <a:ext cx="6096000" cy="397557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func>
                                <m:func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minimize</m:t>
                                      </m:r>
                                    </m:e>
                                    <m:lim>
                                      <m:r>
                                        <a:rPr lang="en-US" altLang="zh-CN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𝑾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b="1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b="1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1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  <m:r>
                                        <a:rPr lang="en-US" altLang="zh-CN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b="1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b="1" i="1" kern="1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1" i="1" kern="100"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1" i="1" kern="100">
                                                  <a:latin typeface="Cambria Math" panose="02040503050406030204" pitchFamily="18" charset="0"/>
                                                  <a:ea typeface="宋体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r>
                                            <a:rPr lang="en-US" altLang="zh-CN" b="1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1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  <m:r>
                                        <a:rPr lang="en-US" altLang="zh-CN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𝑷</m:t>
                                      </m:r>
                                      <m:r>
                                        <a:rPr lang="en-US" altLang="zh-CN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1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𝝋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func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CN" altLang="zh-CN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MS Gothic" panose="020B0609070205080204" pitchFamily="49" charset="-128"/>
                              <a:cs typeface="MS Gothic" panose="020B0609070205080204" pitchFamily="49" charset="-128"/>
                            </a:rPr>
                            <m:t>𝑖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zh-CN" altLang="zh-CN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𝐵𝑆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altLang="zh-CN" i="1" kern="100" dirty="0"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                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MS Gothic" panose="020B0609070205080204" pitchFamily="49" charset="-128"/>
                              <a:cs typeface="MS Gothic" panose="020B0609070205080204" pitchFamily="49" charset="-128"/>
                            </a:rPr>
                            <m:t>𝑖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sSubSup>
                                <m:sSub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𝐵𝑆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 </m:t>
                          </m:r>
                        </m:sub>
                        <m: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zh-CN" altLang="zh-CN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</m:nary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𝑐𝑎𝑟</m:t>
                          </m:r>
                        </m:sub>
                      </m:sSub>
                      <m:sSubSup>
                        <m:sSubSup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 </m:t>
                          </m:r>
                        </m:sub>
                        <m: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zh-CN" altLang="zh-CN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kern="100" dirty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  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4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zh-CN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altLang="zh-CN" i="1" kern="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p>
                      </m:sSubSup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≤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6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≤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46900"/>
                <a:ext cx="6096000" cy="3975576"/>
              </a:xfrm>
              <a:prstGeom prst="rect">
                <a:avLst/>
              </a:prstGeom>
              <a:blipFill rotWithShape="1">
                <a:blip r:embed="rId6"/>
                <a:stretch>
                  <a:fillRect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箭头: 右 49"/>
          <p:cNvSpPr/>
          <p:nvPr/>
        </p:nvSpPr>
        <p:spPr>
          <a:xfrm>
            <a:off x="5131177" y="3527196"/>
            <a:ext cx="1929646" cy="414985"/>
          </a:xfrm>
          <a:prstGeom prst="rightArrow">
            <a:avLst>
              <a:gd name="adj1" fmla="val 39718"/>
              <a:gd name="adj2" fmla="val 991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5121265" y="3088488"/>
            <a:ext cx="1841755" cy="484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分解子问题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3.2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传统迭代算法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39416" y="856772"/>
            <a:ext cx="10229924" cy="915251"/>
            <a:chOff x="1038116" y="1230602"/>
            <a:chExt cx="10229924" cy="915251"/>
          </a:xfrm>
        </p:grpSpPr>
        <p:sp>
          <p:nvSpPr>
            <p:cNvPr id="13" name="文本框 12"/>
            <p:cNvSpPr txBox="1"/>
            <p:nvPr/>
          </p:nvSpPr>
          <p:spPr>
            <a:xfrm>
              <a:off x="1038116" y="1230602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kumimoji="1" lang="zh-CN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745304" y="1331333"/>
              <a:ext cx="2544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第一个子问题求解</a:t>
              </a:r>
              <a:endParaRPr kumimoji="1" lang="zh-CN" altLang="en-US" sz="20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745304" y="1730868"/>
              <a:ext cx="9522736" cy="414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Rectangle 7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Rectangle 8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Rectangle 10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7" name="Rectangle 10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9" name="Rectangle 10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3" name="Rectangle 1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Rectangle 11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9" name="Rectangle 17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1" name="Rectangle 17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3" name="Rectangle 17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5" name="Rectangle 19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7" name="Rectangle 19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8" name="流程图: 延期 57"/>
          <p:cNvSpPr/>
          <p:nvPr/>
        </p:nvSpPr>
        <p:spPr>
          <a:xfrm flipH="1">
            <a:off x="11672710" y="6032324"/>
            <a:ext cx="519287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17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865829" y="2478010"/>
                <a:ext cx="3836371" cy="2401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altLang="zh-CN" sz="1600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P1: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zh-CN" sz="16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func>
                              <m:funcPr>
                                <m:ctrlPr>
                                  <a:rPr lang="zh-CN" altLang="zh-CN" sz="16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minimize</m:t>
                                    </m:r>
                                  </m:e>
                                  <m:lim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𝜑</m:t>
                                    </m:r>
                                    <m:sSubSup>
                                      <m:sSubSupPr>
                                        <m:ctrlPr>
                                          <a:rPr lang="zh-CN" altLang="zh-CN" sz="1600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6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a:rPr lang="en-US" altLang="zh-CN" sz="16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lim>
                                </m:limLow>
                              </m:fName>
                              <m:e>
                                <m:r>
                                  <a:rPr lang="en-US" altLang="zh-CN" sz="16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func>
                            <m:r>
                              <a:rPr lang="en-US" altLang="zh-CN" sz="1600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𝜑</m:t>
                            </m:r>
                            <m:r>
                              <a:rPr lang="en-US" altLang="zh-CN" sz="1600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  <m:lim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zh-CN" altLang="zh-CN" sz="1600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4</m:t>
                      </m:r>
                    </m:oMath>
                  </m:oMathPara>
                </a14:m>
                <a:endParaRPr lang="zh-CN" altLang="zh-CN" sz="1600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sz="16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≤</m:t>
                      </m:r>
                      <m:r>
                        <a:rPr lang="en-US" altLang="zh-CN" sz="16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zh-CN" sz="1600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6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sz="16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≤</m:t>
                      </m:r>
                      <m:r>
                        <a:rPr lang="en-US" altLang="zh-CN" sz="16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zh-CN" sz="1600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29" y="2478010"/>
                <a:ext cx="3836371" cy="2401107"/>
              </a:xfrm>
              <a:prstGeom prst="rect">
                <a:avLst/>
              </a:prstGeom>
              <a:blipFill rotWithShape="1">
                <a:blip r:embed="rId4"/>
                <a:stretch>
                  <a:fillRect l="-8" t="-10" r="1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箭头: 右 49"/>
          <p:cNvSpPr/>
          <p:nvPr/>
        </p:nvSpPr>
        <p:spPr>
          <a:xfrm>
            <a:off x="4310925" y="3740084"/>
            <a:ext cx="1929646" cy="414985"/>
          </a:xfrm>
          <a:prstGeom prst="rightArrow">
            <a:avLst>
              <a:gd name="adj1" fmla="val 39718"/>
              <a:gd name="adj2" fmla="val 991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7154490" y="1564530"/>
            <a:ext cx="1841755" cy="484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拉格朗日函数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5977984" y="2009514"/>
                <a:ext cx="6096000" cy="387612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ℒ</m:t>
                      </m:r>
                      <m:d>
                        <m:dPr>
                          <m:ctrlPr>
                            <a:rPr lang="zh-CN" altLang="zh-CN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zh-CN" altLang="en-US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zh-CN" altLang="en-US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zh-CN" altLang="en-US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zh-CN" altLang="en-US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i="1" kern="10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μ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sSubSup>
                                <m:sSub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𝑐𝑎𝑟</m:t>
                              </m:r>
                            </m:sub>
                          </m:sSub>
                        </m:e>
                      </m:d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θ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𝑚𝑎𝑥</m:t>
                              </m:r>
                            </m:sup>
                          </m:sSub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</m:e>
                                    <m:sub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zh-CN" altLang="zh-CN" sz="1400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η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)+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ξ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1400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984" y="2009514"/>
                <a:ext cx="6096000" cy="3876126"/>
              </a:xfrm>
              <a:prstGeom prst="rect">
                <a:avLst/>
              </a:prstGeom>
              <a:blipFill rotWithShape="1">
                <a:blip r:embed="rId5"/>
                <a:stretch>
                  <a:fillRect l="-2" t="-10" r="2" b="-16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矩形 47"/>
              <p:cNvSpPr/>
              <p:nvPr/>
            </p:nvSpPr>
            <p:spPr>
              <a:xfrm>
                <a:off x="6887083" y="5497510"/>
                <a:ext cx="2693688" cy="4846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μ</m:t>
                    </m:r>
                    <m:r>
                      <a:rPr lang="en-US" altLang="zh-CN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CN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η</m:t>
                    </m:r>
                    <m:r>
                      <a:rPr lang="en-US" altLang="zh-CN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是拉格朗日乘子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083" y="5497510"/>
                <a:ext cx="2693688" cy="484632"/>
              </a:xfrm>
              <a:prstGeom prst="rect">
                <a:avLst/>
              </a:prstGeom>
              <a:blipFill rotWithShape="1">
                <a:blip r:embed="rId6"/>
                <a:stretch>
                  <a:fillRect l="-19" t="-65" r="20" b="91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3.2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传统迭代算法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39416" y="914248"/>
            <a:ext cx="10229924" cy="915251"/>
            <a:chOff x="1038116" y="1230602"/>
            <a:chExt cx="10229924" cy="915251"/>
          </a:xfrm>
        </p:grpSpPr>
        <p:sp>
          <p:nvSpPr>
            <p:cNvPr id="13" name="文本框 12"/>
            <p:cNvSpPr txBox="1"/>
            <p:nvPr/>
          </p:nvSpPr>
          <p:spPr>
            <a:xfrm>
              <a:off x="1038116" y="1230602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kumimoji="1" lang="zh-CN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745304" y="1331333"/>
              <a:ext cx="2544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第一个子问题求解</a:t>
              </a:r>
              <a:endParaRPr kumimoji="1" lang="zh-CN" altLang="en-US" sz="20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745304" y="1730868"/>
              <a:ext cx="9522736" cy="414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Rectangle 7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Rectangle 8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Rectangle 10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7" name="Rectangle 10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9" name="Rectangle 10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3" name="Rectangle 1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Rectangle 11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9" name="Rectangle 17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1" name="Rectangle 17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3" name="Rectangle 17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5" name="Rectangle 19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7" name="Rectangle 19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8" name="流程图: 延期 57"/>
          <p:cNvSpPr/>
          <p:nvPr/>
        </p:nvSpPr>
        <p:spPr>
          <a:xfrm flipH="1">
            <a:off x="11661422" y="6032324"/>
            <a:ext cx="530576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18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0" name="箭头: 右 49"/>
          <p:cNvSpPr/>
          <p:nvPr/>
        </p:nvSpPr>
        <p:spPr>
          <a:xfrm>
            <a:off x="5391252" y="3685284"/>
            <a:ext cx="1929646" cy="414985"/>
          </a:xfrm>
          <a:prstGeom prst="rightArrow">
            <a:avLst>
              <a:gd name="adj1" fmla="val 39718"/>
              <a:gd name="adj2" fmla="val 991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531295" y="1665972"/>
            <a:ext cx="1841755" cy="484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拉格朗日函数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0" y="2042448"/>
                <a:ext cx="6096000" cy="340869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ℒ</m:t>
                      </m:r>
                      <m:d>
                        <m:dPr>
                          <m:ctrlPr>
                            <a:rPr lang="zh-CN" altLang="zh-CN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zh-CN" altLang="en-US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zh-CN" altLang="en-US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zh-CN" altLang="en-US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zh-CN" altLang="en-US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i="1" kern="100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μ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sSubSup>
                                <m:sSub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𝑐𝑎𝑟</m:t>
                              </m:r>
                            </m:sub>
                          </m:sSub>
                        </m:e>
                      </m:d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θ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𝑚𝑎𝑥</m:t>
                              </m:r>
                            </m:sup>
                          </m:sSub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</m:e>
                                    <m:sub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zh-CN" altLang="zh-CN" sz="1400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η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)+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ξ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1400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42448"/>
                <a:ext cx="6096000" cy="3408690"/>
              </a:xfrm>
              <a:prstGeom prst="rect">
                <a:avLst/>
              </a:prstGeom>
              <a:blipFill rotWithShape="1">
                <a:blip r:embed="rId4"/>
                <a:stretch>
                  <a:fillRect t="-8" b="-9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7676709" y="192460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拉格朗日对偶函数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7549797" y="3167665"/>
                <a:ext cx="3809184" cy="510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e>
                                <m:li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797" y="3167665"/>
                <a:ext cx="3809184" cy="510076"/>
              </a:xfrm>
              <a:prstGeom prst="rect">
                <a:avLst/>
              </a:prstGeom>
              <a:blipFill rotWithShape="1">
                <a:blip r:embed="rId5"/>
                <a:stretch>
                  <a:fillRect l="-7" t="-56" r="3" b="-6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7614565" y="3940514"/>
            <a:ext cx="3744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凸问题</a:t>
            </a:r>
            <a:endParaRPr lang="en-US" altLang="zh-CN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最优解可以通过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 KKT </a:t>
            </a:r>
            <a:r>
              <a:rPr lang="zh-CN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条件求得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8177427" y="4750612"/>
                <a:ext cx="2338012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</m:e>
                          </m:d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427" y="4750612"/>
                <a:ext cx="2338012" cy="629852"/>
              </a:xfrm>
              <a:prstGeom prst="rect">
                <a:avLst/>
              </a:prstGeom>
              <a:blipFill rotWithShape="1">
                <a:blip r:embed="rId6"/>
                <a:stretch>
                  <a:fillRect l="-23" t="-28" r="20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2"/>
            <a:ext cx="12192000" cy="6858003"/>
            <a:chOff x="0" y="-2"/>
            <a:chExt cx="12192000" cy="6858003"/>
          </a:xfrm>
        </p:grpSpPr>
        <p:sp>
          <p:nvSpPr>
            <p:cNvPr id="27" name="矩形 26"/>
            <p:cNvSpPr/>
            <p:nvPr/>
          </p:nvSpPr>
          <p:spPr>
            <a:xfrm>
              <a:off x="0" y="-2"/>
              <a:ext cx="12192000" cy="1062679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0" y="106267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alpha val="80000"/>
                    <a:lumMod val="94000"/>
                    <a:lumOff val="6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23392" y="260058"/>
            <a:ext cx="2162740" cy="693697"/>
            <a:chOff x="623392" y="260058"/>
            <a:chExt cx="2162740" cy="693697"/>
          </a:xfrm>
        </p:grpSpPr>
        <p:sp>
          <p:nvSpPr>
            <p:cNvPr id="11" name="文本框 10"/>
            <p:cNvSpPr txBox="1"/>
            <p:nvPr/>
          </p:nvSpPr>
          <p:spPr>
            <a:xfrm>
              <a:off x="857591" y="553645"/>
              <a:ext cx="192854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spc="300" dirty="0">
                  <a:solidFill>
                    <a:schemeClr val="bg1">
                      <a:alpha val="38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CONTENTS</a:t>
              </a:r>
              <a:endParaRPr kumimoji="1" lang="zh-CN" altLang="en-US" sz="2000" b="1" spc="300" dirty="0">
                <a:solidFill>
                  <a:schemeClr val="bg1">
                    <a:alpha val="38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23392" y="260058"/>
              <a:ext cx="1159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3200" b="1" spc="6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目录</a:t>
              </a:r>
              <a:endParaRPr kumimoji="1" lang="zh-CN" altLang="en-US" sz="3200" b="1" spc="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33400" y="303140"/>
            <a:ext cx="11901234" cy="6632796"/>
            <a:chOff x="133400" y="303140"/>
            <a:chExt cx="11901234" cy="663279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840416" y="303140"/>
              <a:ext cx="2031325" cy="40312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12" name="图片 11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868945" y="2189165"/>
            <a:ext cx="1733625" cy="1107996"/>
            <a:chOff x="1232604" y="1595937"/>
            <a:chExt cx="1733625" cy="1107996"/>
          </a:xfrm>
        </p:grpSpPr>
        <p:sp>
          <p:nvSpPr>
            <p:cNvPr id="14" name="文本框 13"/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96569" y="220985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研究背景</a:t>
              </a:r>
              <a:endParaRPr kumimoji="1" lang="zh-CN" altLang="en-US" sz="24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673119" y="2189165"/>
            <a:ext cx="1733625" cy="1107996"/>
            <a:chOff x="1232604" y="1595937"/>
            <a:chExt cx="1733625" cy="1107996"/>
          </a:xfrm>
        </p:grpSpPr>
        <p:sp>
          <p:nvSpPr>
            <p:cNvPr id="18" name="文本框 17"/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396569" y="220985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问题建模</a:t>
              </a:r>
              <a:endParaRPr kumimoji="1" lang="zh-CN" altLang="en-US" sz="24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62968" y="4113374"/>
            <a:ext cx="1733625" cy="1107996"/>
            <a:chOff x="1232604" y="1595937"/>
            <a:chExt cx="1733625" cy="1107996"/>
          </a:xfrm>
        </p:grpSpPr>
        <p:sp>
          <p:nvSpPr>
            <p:cNvPr id="30" name="文本框 29"/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396569" y="220985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求解算法</a:t>
              </a:r>
              <a:endParaRPr kumimoji="1" lang="zh-CN" altLang="en-US" sz="24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667142" y="4113374"/>
            <a:ext cx="1733625" cy="1107996"/>
            <a:chOff x="1232604" y="1595937"/>
            <a:chExt cx="1733625" cy="1107996"/>
          </a:xfrm>
        </p:grpSpPr>
        <p:sp>
          <p:nvSpPr>
            <p:cNvPr id="34" name="文本框 33"/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04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396569" y="220985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问题讨论</a:t>
              </a:r>
              <a:endParaRPr kumimoji="1" lang="zh-CN" altLang="en-US" sz="24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流程图: 延期 1"/>
          <p:cNvSpPr/>
          <p:nvPr/>
        </p:nvSpPr>
        <p:spPr>
          <a:xfrm flipH="1">
            <a:off x="11760449" y="6032324"/>
            <a:ext cx="431549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3.2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传统迭代算法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26154" y="865893"/>
            <a:ext cx="10229924" cy="915251"/>
            <a:chOff x="1038116" y="1230602"/>
            <a:chExt cx="10229924" cy="915251"/>
          </a:xfrm>
        </p:grpSpPr>
        <p:sp>
          <p:nvSpPr>
            <p:cNvPr id="13" name="文本框 12"/>
            <p:cNvSpPr txBox="1"/>
            <p:nvPr/>
          </p:nvSpPr>
          <p:spPr>
            <a:xfrm>
              <a:off x="1038116" y="1230602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kumimoji="1" lang="zh-CN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745304" y="1331333"/>
              <a:ext cx="2544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第一个子问题求解</a:t>
              </a:r>
              <a:endParaRPr kumimoji="1" lang="zh-CN" altLang="en-US" sz="20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745304" y="1730868"/>
              <a:ext cx="9522736" cy="414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Rectangle 7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Rectangle 8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Rectangle 10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7" name="Rectangle 10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9" name="Rectangle 10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3" name="Rectangle 1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Rectangle 11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9" name="Rectangle 17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1" name="Rectangle 17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3" name="Rectangle 17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5" name="Rectangle 19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7" name="Rectangle 19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8" name="流程图: 延期 57"/>
          <p:cNvSpPr/>
          <p:nvPr/>
        </p:nvSpPr>
        <p:spPr>
          <a:xfrm flipH="1">
            <a:off x="11661422" y="6032324"/>
            <a:ext cx="530576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19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: 圆角 6"/>
              <p:cNvSpPr/>
              <p:nvPr/>
            </p:nvSpPr>
            <p:spPr>
              <a:xfrm>
                <a:off x="7219612" y="1751588"/>
                <a:ext cx="2174872" cy="4149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输入已知的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矩形: 圆角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612" y="1751588"/>
                <a:ext cx="2174872" cy="414986"/>
              </a:xfrm>
              <a:prstGeom prst="roundRect">
                <a:avLst/>
              </a:prstGeom>
              <a:blipFill rotWithShape="1">
                <a:blip r:embed="rId4"/>
                <a:stretch>
                  <a:fillRect l="-14" t="-62" r="14" b="142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矩形: 圆角 49"/>
              <p:cNvSpPr/>
              <p:nvPr/>
            </p:nvSpPr>
            <p:spPr>
              <a:xfrm>
                <a:off x="6620553" y="2590218"/>
                <a:ext cx="3372988" cy="6230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求得两种不同情况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𝑁𝑇𝑇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任务超过或不超过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的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封闭式解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矩形: 圆角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553" y="2590218"/>
                <a:ext cx="3372988" cy="623065"/>
              </a:xfrm>
              <a:prstGeom prst="roundRect">
                <a:avLst/>
              </a:prstGeom>
              <a:blipFill rotWithShape="1">
                <a:blip r:embed="rId5"/>
                <a:stretch>
                  <a:fillRect l="-1" t="-9" r="16" b="29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: 圆角 50"/>
          <p:cNvSpPr/>
          <p:nvPr/>
        </p:nvSpPr>
        <p:spPr>
          <a:xfrm>
            <a:off x="7174014" y="3695732"/>
            <a:ext cx="2174871" cy="6237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比较两种情况下的目标函数的值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矩形: 圆角 53"/>
              <p:cNvSpPr/>
              <p:nvPr/>
            </p:nvSpPr>
            <p:spPr>
              <a:xfrm>
                <a:off x="7209008" y="4712165"/>
                <a:ext cx="2174870" cy="4149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确定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4" name="矩形: 圆角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008" y="4712165"/>
                <a:ext cx="2174870" cy="414986"/>
              </a:xfrm>
              <a:prstGeom prst="roundRect">
                <a:avLst/>
              </a:prstGeom>
              <a:blipFill rotWithShape="1">
                <a:blip r:embed="rId6"/>
                <a:stretch>
                  <a:fillRect l="-22" t="-112" r="22" b="39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: 圆角 55"/>
          <p:cNvSpPr/>
          <p:nvPr/>
        </p:nvSpPr>
        <p:spPr>
          <a:xfrm>
            <a:off x="7212058" y="5519806"/>
            <a:ext cx="2174872" cy="4149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更新迭代因子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箭头: 右 11"/>
          <p:cNvSpPr/>
          <p:nvPr/>
        </p:nvSpPr>
        <p:spPr>
          <a:xfrm rot="5400000">
            <a:off x="7988988" y="2201313"/>
            <a:ext cx="523711" cy="329184"/>
          </a:xfrm>
          <a:prstGeom prst="rightArrow">
            <a:avLst>
              <a:gd name="adj1" fmla="val 50000"/>
              <a:gd name="adj2" fmla="val 6698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箭头: 右 59"/>
          <p:cNvSpPr/>
          <p:nvPr/>
        </p:nvSpPr>
        <p:spPr>
          <a:xfrm rot="5400000">
            <a:off x="7988987" y="3265259"/>
            <a:ext cx="523711" cy="329184"/>
          </a:xfrm>
          <a:prstGeom prst="rightArrow">
            <a:avLst>
              <a:gd name="adj1" fmla="val 50000"/>
              <a:gd name="adj2" fmla="val 6698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箭头: 右 61"/>
          <p:cNvSpPr/>
          <p:nvPr/>
        </p:nvSpPr>
        <p:spPr>
          <a:xfrm rot="5400000">
            <a:off x="7988986" y="4349599"/>
            <a:ext cx="523711" cy="329184"/>
          </a:xfrm>
          <a:prstGeom prst="rightArrow">
            <a:avLst>
              <a:gd name="adj1" fmla="val 50000"/>
              <a:gd name="adj2" fmla="val 6698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箭头: 右 63"/>
          <p:cNvSpPr/>
          <p:nvPr/>
        </p:nvSpPr>
        <p:spPr>
          <a:xfrm rot="5400000">
            <a:off x="7988988" y="5171112"/>
            <a:ext cx="523711" cy="329184"/>
          </a:xfrm>
          <a:prstGeom prst="rightArrow">
            <a:avLst>
              <a:gd name="adj1" fmla="val 50000"/>
              <a:gd name="adj2" fmla="val 6698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1414212" y="2274243"/>
                <a:ext cx="4053900" cy="26893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altLang="zh-CN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P1: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func>
                              <m:func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zh-CN" altLang="zh-CN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minimize</m:t>
                                    </m:r>
                                  </m:e>
                                  <m:lim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𝜑</m:t>
                                    </m:r>
                                    <m:sSubSup>
                                      <m:sSubSupPr>
                                        <m:ctrlPr>
                                          <a:rPr lang="zh-CN" altLang="zh-CN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e>
                                      <m:sub>
                                        <m:r>
                                          <a:rPr lang="en-US" altLang="zh-CN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a:rPr lang="en-US" altLang="zh-CN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lim>
                                </m:limLow>
                              </m:fName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func>
                            <m:r>
                              <a:rPr lang="en-US" altLang="zh-CN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𝜑</m:t>
                            </m:r>
                            <m:r>
                              <a:rPr lang="en-US" altLang="zh-CN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  <m:lim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zh-CN" altLang="zh-CN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4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≤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6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≤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212" y="2274243"/>
                <a:ext cx="4053900" cy="2689391"/>
              </a:xfrm>
              <a:prstGeom prst="rect">
                <a:avLst/>
              </a:prstGeom>
              <a:blipFill rotWithShape="1">
                <a:blip r:embed="rId7"/>
                <a:stretch>
                  <a:fillRect l="-2" t="-11" r="3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3.2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传统迭代算法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39416" y="856772"/>
            <a:ext cx="10229924" cy="915251"/>
            <a:chOff x="1038116" y="1230602"/>
            <a:chExt cx="10229924" cy="915251"/>
          </a:xfrm>
        </p:grpSpPr>
        <p:sp>
          <p:nvSpPr>
            <p:cNvPr id="13" name="文本框 12"/>
            <p:cNvSpPr txBox="1"/>
            <p:nvPr/>
          </p:nvSpPr>
          <p:spPr>
            <a:xfrm>
              <a:off x="1038116" y="1230602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  <a:endParaRPr kumimoji="1" lang="zh-CN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745304" y="1331333"/>
              <a:ext cx="2544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第二个子问题求解</a:t>
              </a:r>
              <a:endParaRPr kumimoji="1" lang="zh-CN" altLang="en-US" sz="20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745304" y="1730868"/>
              <a:ext cx="9522736" cy="414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Rectangle 7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Rectangle 8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Rectangle 10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7" name="Rectangle 10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9" name="Rectangle 10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3" name="Rectangle 1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Rectangle 11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9" name="Rectangle 17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1" name="Rectangle 17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3" name="Rectangle 17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5" name="Rectangle 19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7" name="Rectangle 19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8" name="流程图: 延期 57"/>
          <p:cNvSpPr/>
          <p:nvPr/>
        </p:nvSpPr>
        <p:spPr>
          <a:xfrm flipH="1">
            <a:off x="11638844" y="6032324"/>
            <a:ext cx="553154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20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: 圆角 6"/>
              <p:cNvSpPr/>
              <p:nvPr/>
            </p:nvSpPr>
            <p:spPr>
              <a:xfrm>
                <a:off x="7404093" y="2678204"/>
                <a:ext cx="2174872" cy="41498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输入已知的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矩形: 圆角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093" y="2678204"/>
                <a:ext cx="2174872" cy="414986"/>
              </a:xfrm>
              <a:prstGeom prst="roundRect">
                <a:avLst/>
              </a:prstGeom>
              <a:blipFill rotWithShape="1">
                <a:blip r:embed="rId4"/>
                <a:stretch>
                  <a:fillRect l="-29" t="-99" r="29" b="25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矩形: 圆角 49"/>
              <p:cNvSpPr/>
              <p:nvPr/>
            </p:nvSpPr>
            <p:spPr>
              <a:xfrm>
                <a:off x="7358495" y="3516834"/>
                <a:ext cx="2174871" cy="62306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利用拉格朗日对偶分解法求解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矩形: 圆角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495" y="3516834"/>
                <a:ext cx="2174871" cy="623065"/>
              </a:xfrm>
              <a:prstGeom prst="roundRect">
                <a:avLst/>
              </a:prstGeom>
              <a:blipFill rotWithShape="1">
                <a:blip r:embed="rId5"/>
                <a:stretch>
                  <a:fillRect l="-5" t="-33" r="5" b="54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: 圆角 55"/>
          <p:cNvSpPr/>
          <p:nvPr/>
        </p:nvSpPr>
        <p:spPr>
          <a:xfrm>
            <a:off x="7404093" y="4619728"/>
            <a:ext cx="2174872" cy="4149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更新迭代因子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018298" y="2071842"/>
            <a:ext cx="2861355" cy="484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第二个子问题求解流程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箭头: 右 11"/>
          <p:cNvSpPr/>
          <p:nvPr/>
        </p:nvSpPr>
        <p:spPr>
          <a:xfrm rot="5400000">
            <a:off x="8184073" y="3127928"/>
            <a:ext cx="523711" cy="329184"/>
          </a:xfrm>
          <a:prstGeom prst="rightArrow">
            <a:avLst>
              <a:gd name="adj1" fmla="val 50000"/>
              <a:gd name="adj2" fmla="val 6698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箭头: 右 59"/>
          <p:cNvSpPr/>
          <p:nvPr/>
        </p:nvSpPr>
        <p:spPr>
          <a:xfrm rot="5400000">
            <a:off x="8184072" y="4191874"/>
            <a:ext cx="523711" cy="329184"/>
          </a:xfrm>
          <a:prstGeom prst="rightArrow">
            <a:avLst>
              <a:gd name="adj1" fmla="val 50000"/>
              <a:gd name="adj2" fmla="val 6698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矩形 65"/>
              <p:cNvSpPr/>
              <p:nvPr/>
            </p:nvSpPr>
            <p:spPr>
              <a:xfrm>
                <a:off x="1594826" y="2497716"/>
                <a:ext cx="3841471" cy="2401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altLang="zh-CN" sz="1600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P2: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sz="16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zh-CN" sz="1600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func>
                              <m:funcPr>
                                <m:ctrlPr>
                                  <a:rPr lang="zh-CN" altLang="zh-CN" sz="1600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zh-CN" altLang="zh-CN" sz="160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a:rPr lang="en-US" altLang="zh-CN" sz="1600" b="0" i="0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  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minimize</m:t>
                                    </m:r>
                                  </m:e>
                                  <m:lim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1" kern="100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w</m:t>
                                    </m:r>
                                    <m:r>
                                      <a:rPr lang="en-US" altLang="zh-CN" sz="1600" b="0" i="1" kern="100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b="0" i="1" kern="100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i="1" kern="10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𝜑</m:t>
                                    </m:r>
                                    <m:sSubSup>
                                      <m:sSubSupPr>
                                        <m:ctrlPr>
                                          <a:rPr lang="zh-CN" altLang="zh-CN" sz="1600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6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  <m:sup>
                                        <m:r>
                                          <a:rPr lang="en-US" altLang="zh-CN" sz="1600" i="1" kern="100"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lim>
                                </m:limLow>
                              </m:fName>
                              <m:e>
                                <m:r>
                                  <a:rPr lang="en-US" altLang="zh-CN" sz="1600" i="1" kern="100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func>
                            <m:r>
                              <a:rPr lang="en-US" altLang="zh-CN" sz="1600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𝜑</m:t>
                            </m:r>
                            <m:r>
                              <a:rPr lang="en-US" altLang="zh-CN" sz="1600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  <m:lim>
                            <m:r>
                              <a:rPr lang="en-US" altLang="zh-CN" sz="1600" i="1" kern="100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zh-CN" altLang="zh-CN" sz="1600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4</m:t>
                      </m:r>
                    </m:oMath>
                  </m:oMathPara>
                </a14:m>
                <a:endParaRPr lang="zh-CN" altLang="zh-CN" sz="1600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sz="16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≤</m:t>
                      </m:r>
                      <m:r>
                        <a:rPr lang="en-US" altLang="zh-CN" sz="16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zh-CN" sz="1600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6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  <m:sSub>
                        <m:sSub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zh-CN" altLang="zh-CN" sz="16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zh-CN" altLang="zh-CN" sz="16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600" i="1" kern="10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1600" i="1" kern="100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600" i="1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sz="16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≤</m:t>
                      </m:r>
                      <m:r>
                        <a:rPr lang="en-US" altLang="zh-CN" sz="1600" kern="100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zh-CN" sz="1600" kern="100" dirty="0">
                  <a:latin typeface="等线" panose="02010600030101010101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26" y="2497716"/>
                <a:ext cx="3841471" cy="2401107"/>
              </a:xfrm>
              <a:prstGeom prst="rect">
                <a:avLst/>
              </a:prstGeom>
              <a:blipFill rotWithShape="1">
                <a:blip r:embed="rId6"/>
                <a:stretch>
                  <a:fillRect l="-9" t="-11" r="2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3.2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传统迭代算法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31295" y="840425"/>
            <a:ext cx="10538045" cy="931598"/>
            <a:chOff x="729995" y="1214255"/>
            <a:chExt cx="10538045" cy="931598"/>
          </a:xfrm>
        </p:grpSpPr>
        <p:sp>
          <p:nvSpPr>
            <p:cNvPr id="13" name="文本框 12"/>
            <p:cNvSpPr txBox="1"/>
            <p:nvPr/>
          </p:nvSpPr>
          <p:spPr>
            <a:xfrm>
              <a:off x="729995" y="1214255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endParaRPr kumimoji="1" lang="zh-CN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485330" y="1346633"/>
              <a:ext cx="16594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算法局限性</a:t>
              </a:r>
              <a:endParaRPr kumimoji="1" lang="zh-CN" altLang="en-US" sz="20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745304" y="1730868"/>
              <a:ext cx="9522736" cy="414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Rectangle 7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Rectangle 8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Rectangle 10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7" name="Rectangle 10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9" name="Rectangle 10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3" name="Rectangle 11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Rectangle 11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9" name="Rectangle 17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1" name="Rectangle 17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3" name="Rectangle 17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5" name="Rectangle 19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7" name="Rectangle 19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8" name="流程图: 延期 57"/>
          <p:cNvSpPr/>
          <p:nvPr/>
        </p:nvSpPr>
        <p:spPr>
          <a:xfrm flipH="1">
            <a:off x="11638844" y="6032324"/>
            <a:ext cx="553154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21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724" y="1416299"/>
            <a:ext cx="5930149" cy="490071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141208" y="1984433"/>
            <a:ext cx="2785872" cy="1799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  计算复杂度高</a:t>
            </a:r>
            <a:endParaRPr lang="en-US" altLang="zh-CN" sz="2000" dirty="0"/>
          </a:p>
          <a:p>
            <a:pPr marL="8001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  时延大</a:t>
            </a:r>
            <a:endParaRPr lang="en-US" altLang="zh-CN" sz="2000" dirty="0"/>
          </a:p>
          <a:p>
            <a:pPr marL="8001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  局部最优解</a:t>
            </a:r>
            <a:endParaRPr lang="zh-CN" altLang="en-US" sz="2000" dirty="0"/>
          </a:p>
        </p:txBody>
      </p:sp>
      <p:sp>
        <p:nvSpPr>
          <p:cNvPr id="7" name="箭头: 下 6"/>
          <p:cNvSpPr/>
          <p:nvPr/>
        </p:nvSpPr>
        <p:spPr>
          <a:xfrm>
            <a:off x="9418896" y="4016743"/>
            <a:ext cx="421520" cy="871935"/>
          </a:xfrm>
          <a:prstGeom prst="downArrow">
            <a:avLst>
              <a:gd name="adj1" fmla="val 50000"/>
              <a:gd name="adj2" fmla="val 632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7296450" y="4857168"/>
            <a:ext cx="4575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800" b="1" spc="3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知识驱动的资源分配算法</a:t>
            </a:r>
            <a:endParaRPr kumimoji="1" lang="zh-CN" altLang="en-US" sz="2800" b="1" spc="3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847089" y="3108960"/>
            <a:ext cx="4629912" cy="12344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847089" y="4414514"/>
            <a:ext cx="4944237" cy="1208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-1441"/>
            <a:ext cx="12192000" cy="6858002"/>
            <a:chOff x="0" y="-1"/>
            <a:chExt cx="12192000" cy="6858002"/>
          </a:xfrm>
        </p:grpSpPr>
        <p:sp>
          <p:nvSpPr>
            <p:cNvPr id="19" name="矩形 18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9" name="图片 28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993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知识驱动的资源分配算法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48" y="1522575"/>
            <a:ext cx="10760372" cy="36731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对话气泡: 圆角矩形 3"/>
              <p:cNvSpPr/>
              <p:nvPr/>
            </p:nvSpPr>
            <p:spPr>
              <a:xfrm>
                <a:off x="5992893" y="960490"/>
                <a:ext cx="1562099" cy="612648"/>
              </a:xfrm>
              <a:prstGeom prst="wedgeRoundRectCallout">
                <a:avLst>
                  <a:gd name="adj1" fmla="val -87500"/>
                  <a:gd name="adj2" fmla="val 137127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FF0000"/>
                    </a:solidFill>
                  </a:rPr>
                  <a:t>外环，更新网络参数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对话气泡: 圆角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893" y="960490"/>
                <a:ext cx="1562099" cy="612648"/>
              </a:xfrm>
              <a:prstGeom prst="wedgeRoundRectCallout">
                <a:avLst>
                  <a:gd name="adj1" fmla="val -87500"/>
                  <a:gd name="adj2" fmla="val 137127"/>
                  <a:gd name="adj3" fmla="val 16667"/>
                </a:avLst>
              </a:prstGeom>
              <a:blipFill rotWithShape="1">
                <a:blip r:embed="rId5"/>
                <a:stretch>
                  <a:fillRect l="-40473" t="-1097" r="-381" b="-91275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对话气泡: 圆角矩形 19"/>
              <p:cNvSpPr/>
              <p:nvPr/>
            </p:nvSpPr>
            <p:spPr>
              <a:xfrm>
                <a:off x="3872943" y="921529"/>
                <a:ext cx="1968564" cy="878801"/>
              </a:xfrm>
              <a:prstGeom prst="wedgeRoundRectCallout">
                <a:avLst>
                  <a:gd name="adj1" fmla="val -58876"/>
                  <a:gd name="adj2" fmla="val 102086"/>
                  <a:gd name="adj3" fmla="val 1666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FF0000"/>
                    </a:solidFill>
                  </a:rPr>
                  <a:t>内环，更新变量，不更新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对话气泡: 圆角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943" y="921529"/>
                <a:ext cx="1968564" cy="878801"/>
              </a:xfrm>
              <a:prstGeom prst="wedgeRoundRectCallout">
                <a:avLst>
                  <a:gd name="adj1" fmla="val -58876"/>
                  <a:gd name="adj2" fmla="val 102086"/>
                  <a:gd name="adj3" fmla="val 16667"/>
                </a:avLst>
              </a:prstGeom>
              <a:blipFill rotWithShape="1">
                <a:blip r:embed="rId6"/>
                <a:stretch>
                  <a:fillRect l="-10649" t="-739" r="-315" b="-54687"/>
                </a:stretch>
              </a:blip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合 29"/>
          <p:cNvGrpSpPr/>
          <p:nvPr/>
        </p:nvGrpSpPr>
        <p:grpSpPr>
          <a:xfrm>
            <a:off x="353201" y="810004"/>
            <a:ext cx="2119521" cy="707886"/>
            <a:chOff x="1038116" y="1230602"/>
            <a:chExt cx="2119521" cy="707886"/>
          </a:xfrm>
        </p:grpSpPr>
        <p:sp>
          <p:nvSpPr>
            <p:cNvPr id="31" name="文本框 30"/>
            <p:cNvSpPr txBox="1"/>
            <p:nvPr/>
          </p:nvSpPr>
          <p:spPr>
            <a:xfrm>
              <a:off x="1038116" y="1230602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kumimoji="1" lang="zh-CN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793161" y="1383960"/>
              <a:ext cx="13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算法</a:t>
              </a:r>
              <a:r>
                <a:rPr kumimoji="1" lang="zh-CN" altLang="en-US" sz="20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框架</a:t>
              </a:r>
              <a:endParaRPr kumimoji="1" lang="zh-CN" altLang="en-US" sz="20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895800" y="3287268"/>
            <a:ext cx="512064" cy="539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3041003" y="3529192"/>
                <a:ext cx="368975" cy="4188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003" y="3529192"/>
                <a:ext cx="368975" cy="418806"/>
              </a:xfrm>
              <a:prstGeom prst="rect">
                <a:avLst/>
              </a:prstGeom>
              <a:blipFill rotWithShape="1">
                <a:blip r:embed="rId7"/>
                <a:stretch>
                  <a:fillRect l="-169" t="-119" r="8" b="4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/>
              <p:cNvSpPr/>
              <p:nvPr/>
            </p:nvSpPr>
            <p:spPr>
              <a:xfrm>
                <a:off x="4277343" y="3913632"/>
                <a:ext cx="260132" cy="33193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343" y="3913632"/>
                <a:ext cx="260132" cy="331938"/>
              </a:xfrm>
              <a:prstGeom prst="rect">
                <a:avLst/>
              </a:prstGeom>
              <a:blipFill rotWithShape="1">
                <a:blip r:embed="rId8"/>
                <a:stretch>
                  <a:fillRect l="-238" t="-38" r="-29383" b="179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4017975" y="2016338"/>
                <a:ext cx="7788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975" y="2016338"/>
                <a:ext cx="778868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42" t="-58" r="-9532" b="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/>
          <p:cNvSpPr txBox="1"/>
          <p:nvPr/>
        </p:nvSpPr>
        <p:spPr>
          <a:xfrm>
            <a:off x="1505461" y="5117523"/>
            <a:ext cx="8478052" cy="1295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大概思想：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传统算法架构与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meta-learning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算法架构，学习网络参数这个动作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内环更新变量，外环利用全局损失函数更新网络参数，跳出局部最优解</a:t>
            </a:r>
            <a:endParaRPr lang="zh-CN" altLang="zh-CN" sz="1400" kern="100" dirty="0">
              <a:solidFill>
                <a:srgbClr val="FF0000"/>
              </a:solidFill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33" name="流程图: 延期 32"/>
          <p:cNvSpPr/>
          <p:nvPr/>
        </p:nvSpPr>
        <p:spPr>
          <a:xfrm flipH="1">
            <a:off x="11638844" y="6048671"/>
            <a:ext cx="553154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22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-1441"/>
            <a:ext cx="12192000" cy="6858002"/>
            <a:chOff x="0" y="-1"/>
            <a:chExt cx="12192000" cy="6858002"/>
          </a:xfrm>
        </p:grpSpPr>
        <p:sp>
          <p:nvSpPr>
            <p:cNvPr id="19" name="矩形 18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9" name="图片 28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993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知识驱动的资源分配算法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流程图: 延期 14"/>
          <p:cNvSpPr/>
          <p:nvPr/>
        </p:nvSpPr>
        <p:spPr>
          <a:xfrm flipH="1">
            <a:off x="11672710" y="6032324"/>
            <a:ext cx="519287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23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-1" r="57873"/>
          <a:stretch>
            <a:fillRect/>
          </a:stretch>
        </p:blipFill>
        <p:spPr>
          <a:xfrm>
            <a:off x="905204" y="1846985"/>
            <a:ext cx="4533124" cy="3673158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353201" y="810004"/>
            <a:ext cx="2119521" cy="707886"/>
            <a:chOff x="1038116" y="1230602"/>
            <a:chExt cx="2119521" cy="707886"/>
          </a:xfrm>
        </p:grpSpPr>
        <p:sp>
          <p:nvSpPr>
            <p:cNvPr id="31" name="文本框 30"/>
            <p:cNvSpPr txBox="1"/>
            <p:nvPr/>
          </p:nvSpPr>
          <p:spPr>
            <a:xfrm>
              <a:off x="1038116" y="1230602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  <a:endParaRPr kumimoji="1" lang="zh-CN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793161" y="1383960"/>
              <a:ext cx="13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内环迭代</a:t>
              </a:r>
              <a:endParaRPr kumimoji="1" lang="zh-CN" altLang="en-US" sz="20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7172893" y="2358010"/>
                <a:ext cx="3646703" cy="634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acc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minimize</m:t>
                                      </m:r>
                                    </m:e>
                                    <m:lim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p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893" y="2358010"/>
                <a:ext cx="3646703" cy="634469"/>
              </a:xfrm>
              <a:prstGeom prst="rect">
                <a:avLst/>
              </a:prstGeom>
              <a:blipFill rotWithShape="1">
                <a:blip r:embed="rId5"/>
                <a:stretch>
                  <a:fillRect l="-16" t="-40" r="13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7172893" y="3068641"/>
                <a:ext cx="3793923" cy="9469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acc>
                                        <m:acc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p>
                                          </m:sSup>
                                        </m:e>
                                      </m:acc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𝑓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b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limLow>
                                        <m:limLow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func>
                                            <m:func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limLow>
                                                <m:limLow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limLow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minimize</m:t>
                                                  </m:r>
                                                </m:e>
                                                <m:lim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lim>
                                              </m:limLow>
                                            </m:fName>
                                            <m:e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𝑃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lim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lim>
                                      </m:limLow>
                                    </m:e>
                                    <m:lim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li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893" y="3068641"/>
                <a:ext cx="3793923" cy="946926"/>
              </a:xfrm>
              <a:prstGeom prst="rect">
                <a:avLst/>
              </a:prstGeom>
              <a:blipFill rotWithShape="1">
                <a:blip r:embed="rId6"/>
                <a:stretch>
                  <a:fillRect l="-15" t="-34" r="10" b="-2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6596375" y="1610382"/>
                <a:ext cx="453312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网络参数</a:t>
                </a:r>
                <a14:m>
                  <m:oMath xmlns:m="http://schemas.openxmlformats.org/officeDocument/2006/math">
                    <m:r>
                      <a:rPr lang="zh-CN" alt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固定，第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次更新变量：</a:t>
                </a:r>
                <a:endParaRPr lang="zh-CN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375" y="1610382"/>
                <a:ext cx="4533124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812" t="-5" r="-760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2924176" y="2270512"/>
            <a:ext cx="1295400" cy="2720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6935160" y="4846560"/>
                <a:ext cx="4143378" cy="505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"/>
                          <m:endChr m:val="|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sup>
                          </m:sSup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160" y="4846560"/>
                <a:ext cx="4143378" cy="505010"/>
              </a:xfrm>
              <a:prstGeom prst="rect">
                <a:avLst/>
              </a:prstGeom>
              <a:blipFill rotWithShape="1">
                <a:blip r:embed="rId8"/>
                <a:stretch>
                  <a:fillRect l="-8" t="-48" r="8" b="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7351337" y="5589120"/>
                <a:ext cx="3023199" cy="5048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"/>
                          <m:endChr m:val="|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337" y="5589120"/>
                <a:ext cx="3023199" cy="504818"/>
              </a:xfrm>
              <a:prstGeom prst="rect">
                <a:avLst/>
              </a:prstGeom>
              <a:blipFill rotWithShape="1">
                <a:blip r:embed="rId9"/>
                <a:stretch>
                  <a:fillRect l="-19" t="-96" r="-360" b="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6095998" y="4003240"/>
                <a:ext cx="4871462" cy="754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其中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，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limLow>
                            <m:limLow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∈{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lim>
                          </m:limLow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8" y="4003240"/>
                <a:ext cx="4871462" cy="754887"/>
              </a:xfrm>
              <a:prstGeom prst="rect">
                <a:avLst/>
              </a:prstGeom>
              <a:blipFill rotWithShape="1">
                <a:blip r:embed="rId10"/>
                <a:stretch>
                  <a:fillRect l="-13" t="-26" r="8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-1441"/>
            <a:ext cx="12192000" cy="6858002"/>
            <a:chOff x="0" y="-1"/>
            <a:chExt cx="12192000" cy="6858002"/>
          </a:xfrm>
        </p:grpSpPr>
        <p:sp>
          <p:nvSpPr>
            <p:cNvPr id="19" name="矩形 18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9" name="图片 28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993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知识驱动的资源分配算法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流程图: 延期 14"/>
          <p:cNvSpPr/>
          <p:nvPr/>
        </p:nvSpPr>
        <p:spPr>
          <a:xfrm flipH="1">
            <a:off x="11660592" y="6032324"/>
            <a:ext cx="531406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24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r="43979"/>
          <a:stretch>
            <a:fillRect/>
          </a:stretch>
        </p:blipFill>
        <p:spPr>
          <a:xfrm>
            <a:off x="353201" y="1582724"/>
            <a:ext cx="6028109" cy="3976925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353201" y="810004"/>
            <a:ext cx="2119521" cy="707886"/>
            <a:chOff x="1038116" y="1230602"/>
            <a:chExt cx="2119521" cy="707886"/>
          </a:xfrm>
        </p:grpSpPr>
        <p:sp>
          <p:nvSpPr>
            <p:cNvPr id="31" name="文本框 30"/>
            <p:cNvSpPr txBox="1"/>
            <p:nvPr/>
          </p:nvSpPr>
          <p:spPr>
            <a:xfrm>
              <a:off x="1038116" y="1230602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endParaRPr kumimoji="1" lang="zh-CN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793161" y="1383960"/>
              <a:ext cx="13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外</a:t>
              </a:r>
              <a:r>
                <a:rPr kumimoji="1" lang="zh-CN" altLang="en-US" sz="20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环迭代</a:t>
              </a:r>
              <a:endParaRPr kumimoji="1" lang="zh-CN" altLang="en-US" sz="20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/>
              <p:cNvSpPr txBox="1"/>
              <p:nvPr/>
            </p:nvSpPr>
            <p:spPr>
              <a:xfrm>
                <a:off x="6962707" y="3598148"/>
                <a:ext cx="4797742" cy="961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𝑢𝑝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𝑢𝑝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𝑢𝑝</m:t>
                              </m:r>
                            </m:sub>
                          </m:sSub>
                        </m:sup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</m:sSup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707" y="3598148"/>
                <a:ext cx="4797742" cy="961225"/>
              </a:xfrm>
              <a:prstGeom prst="rect">
                <a:avLst/>
              </a:prstGeom>
              <a:blipFill rotWithShape="1">
                <a:blip r:embed="rId5"/>
                <a:stretch>
                  <a:fillRect l="-12" t="-25" r="5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/>
          <p:cNvSpPr txBox="1"/>
          <p:nvPr/>
        </p:nvSpPr>
        <p:spPr>
          <a:xfrm>
            <a:off x="6663137" y="3248722"/>
            <a:ext cx="143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损失函数：</a:t>
            </a:r>
            <a:endParaRPr lang="zh-CN" altLang="zh-CN" sz="1400" kern="100" dirty="0">
              <a:solidFill>
                <a:srgbClr val="FF0000"/>
              </a:solidFill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663137" y="1269566"/>
            <a:ext cx="4997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利用全局损失函数更新网络参数𝜃：</a:t>
            </a:r>
            <a:endParaRPr lang="zh-CN" altLang="zh-CN" sz="2400" kern="100" dirty="0">
              <a:solidFill>
                <a:srgbClr val="FF0000"/>
              </a:solidFill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7699800" y="1950222"/>
                <a:ext cx="2592889" cy="425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800" y="1950222"/>
                <a:ext cx="2592889" cy="425629"/>
              </a:xfrm>
              <a:prstGeom prst="rect">
                <a:avLst/>
              </a:prstGeom>
              <a:blipFill rotWithShape="1">
                <a:blip r:embed="rId6"/>
                <a:stretch>
                  <a:fillRect l="-16" t="-32" r="23" b="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7453162" y="2545547"/>
                <a:ext cx="3086166" cy="4651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𝑊𝑓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𝑊𝑓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𝑊𝑓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𝑊𝑓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162" y="2545547"/>
                <a:ext cx="3086166" cy="465127"/>
              </a:xfrm>
              <a:prstGeom prst="rect">
                <a:avLst/>
              </a:prstGeom>
              <a:blipFill rotWithShape="1">
                <a:blip r:embed="rId7"/>
                <a:stretch>
                  <a:fillRect l="-5" t="-100" r="8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6966213" y="4807147"/>
                <a:ext cx="4905528" cy="9123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dirty="0"/>
                  <a:t>一个外环迭代中包含多少个内环迭代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：网络参数更新次数</a:t>
                </a:r>
                <a:endParaRPr lang="zh-CN" altLang="en-US" dirty="0"/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213" y="4807147"/>
                <a:ext cx="4905528" cy="912366"/>
              </a:xfrm>
              <a:prstGeom prst="rect">
                <a:avLst/>
              </a:prstGeom>
              <a:blipFill rotWithShape="1">
                <a:blip r:embed="rId8"/>
                <a:stretch>
                  <a:fillRect l="-5" t="-22" r="8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-2" y="-1441"/>
            <a:ext cx="12192000" cy="6858002"/>
            <a:chOff x="0" y="-1"/>
            <a:chExt cx="12192000" cy="6858002"/>
          </a:xfrm>
        </p:grpSpPr>
        <p:sp>
          <p:nvSpPr>
            <p:cNvPr id="19" name="矩形 18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9" name="图片 28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993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知识驱动的资源分配算法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流程图: 延期 14"/>
          <p:cNvSpPr/>
          <p:nvPr/>
        </p:nvSpPr>
        <p:spPr>
          <a:xfrm flipH="1">
            <a:off x="11672710" y="6032324"/>
            <a:ext cx="519287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25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53201" y="810004"/>
            <a:ext cx="2119521" cy="707886"/>
            <a:chOff x="1038116" y="1230602"/>
            <a:chExt cx="2119521" cy="707886"/>
          </a:xfrm>
        </p:grpSpPr>
        <p:sp>
          <p:nvSpPr>
            <p:cNvPr id="31" name="文本框 30"/>
            <p:cNvSpPr txBox="1"/>
            <p:nvPr/>
          </p:nvSpPr>
          <p:spPr>
            <a:xfrm>
              <a:off x="1038116" y="1230602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4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04</a:t>
              </a:r>
              <a:endParaRPr kumimoji="1" lang="zh-CN" altLang="en-US" sz="4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793161" y="1383960"/>
              <a:ext cx="13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300" normalizeH="0" baseline="0" noProof="0" dirty="0">
                  <a:ln>
                    <a:noFill/>
                  </a:ln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算法流程</a:t>
              </a:r>
              <a:endParaRPr kumimoji="1" lang="zh-CN" altLang="en-US" sz="2000" b="1" i="0" u="none" strike="noStrike" kern="1200" cap="none" spc="300" normalizeH="0" baseline="0" noProof="0" dirty="0">
                <a:ln>
                  <a:noFill/>
                </a:ln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01" y="1753584"/>
            <a:ext cx="5465364" cy="37837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999" y="1716166"/>
            <a:ext cx="5958492" cy="3808787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730868" y="3219451"/>
            <a:ext cx="4441207" cy="590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/>
              <p:cNvSpPr/>
              <p:nvPr/>
            </p:nvSpPr>
            <p:spPr>
              <a:xfrm>
                <a:off x="3556468" y="3365471"/>
                <a:ext cx="1615608" cy="4842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FF0000"/>
                    </a:solidFill>
                  </a:rPr>
                  <a:t>更新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468" y="3365471"/>
                <a:ext cx="1615608" cy="484218"/>
              </a:xfrm>
              <a:prstGeom prst="rect">
                <a:avLst/>
              </a:prstGeom>
              <a:blipFill rotWithShape="1">
                <a:blip r:embed="rId6"/>
                <a:stretch>
                  <a:fillRect l="-29" t="-125" b="66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730869" y="4358530"/>
            <a:ext cx="4441207" cy="11936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矩形 34"/>
              <p:cNvSpPr/>
              <p:nvPr/>
            </p:nvSpPr>
            <p:spPr>
              <a:xfrm>
                <a:off x="3494370" y="4977358"/>
                <a:ext cx="1615608" cy="4842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FF0000"/>
                    </a:solidFill>
                  </a:rPr>
                  <a:t>更新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370" y="4977358"/>
                <a:ext cx="1615608" cy="484218"/>
              </a:xfrm>
              <a:prstGeom prst="rect">
                <a:avLst/>
              </a:prstGeom>
              <a:blipFill rotWithShape="1">
                <a:blip r:embed="rId7"/>
                <a:stretch>
                  <a:fillRect l="-37" t="-47" r="8" b="119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/>
          <p:cNvSpPr/>
          <p:nvPr/>
        </p:nvSpPr>
        <p:spPr>
          <a:xfrm>
            <a:off x="6588744" y="2838817"/>
            <a:ext cx="4441207" cy="24666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矩形 36"/>
              <p:cNvSpPr/>
              <p:nvPr/>
            </p:nvSpPr>
            <p:spPr>
              <a:xfrm>
                <a:off x="9403160" y="4735249"/>
                <a:ext cx="1615608" cy="4842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FF0000"/>
                    </a:solidFill>
                  </a:rPr>
                  <a:t>更新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网络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参数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160" y="4735249"/>
                <a:ext cx="1615608" cy="484218"/>
              </a:xfrm>
              <a:prstGeom prst="rect">
                <a:avLst/>
              </a:prstGeom>
              <a:blipFill rotWithShape="1">
                <a:blip r:embed="rId8"/>
                <a:stretch>
                  <a:fillRect l="-5" t="-11" r="15" b="83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alphaModFix amt="3000"/>
          </a:blip>
          <a:srcRect l="31594" r="24278" b="51573"/>
          <a:stretch>
            <a:fillRect/>
          </a:stretch>
        </p:blipFill>
        <p:spPr>
          <a:xfrm>
            <a:off x="0" y="830209"/>
            <a:ext cx="6230698" cy="602779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/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/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/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/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1245705" y="2399251"/>
            <a:ext cx="3108543" cy="1508105"/>
            <a:chOff x="1654599" y="2374005"/>
            <a:chExt cx="3108543" cy="1508105"/>
          </a:xfrm>
        </p:grpSpPr>
        <p:sp>
          <p:nvSpPr>
            <p:cNvPr id="22" name="文本框 21"/>
            <p:cNvSpPr txBox="1"/>
            <p:nvPr/>
          </p:nvSpPr>
          <p:spPr>
            <a:xfrm>
              <a:off x="1654599" y="2374005"/>
              <a:ext cx="1806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3200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PART 4</a:t>
              </a:r>
              <a:endParaRPr kumimoji="1" lang="zh-CN" altLang="en-US" sz="3200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54599" y="2958780"/>
              <a:ext cx="31085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问题讨论</a:t>
              </a:r>
              <a:endParaRPr kumimoji="1" lang="en-US" altLang="zh-CN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" name="流程图: 延期 13"/>
          <p:cNvSpPr/>
          <p:nvPr/>
        </p:nvSpPr>
        <p:spPr>
          <a:xfrm flipH="1">
            <a:off x="11672710" y="6032324"/>
            <a:ext cx="519287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26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问题与进展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38116" y="1154402"/>
            <a:ext cx="891919" cy="707886"/>
            <a:chOff x="1038116" y="1230602"/>
            <a:chExt cx="891919" cy="707886"/>
          </a:xfrm>
        </p:grpSpPr>
        <p:sp>
          <p:nvSpPr>
            <p:cNvPr id="13" name="文本框 12"/>
            <p:cNvSpPr txBox="1"/>
            <p:nvPr/>
          </p:nvSpPr>
          <p:spPr>
            <a:xfrm>
              <a:off x="1038116" y="1230602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745304" y="1331333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kumimoji="1" lang="zh-CN" altLang="en-US" sz="20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46431" y="3138001"/>
            <a:ext cx="880423" cy="707886"/>
            <a:chOff x="1059137" y="2893036"/>
            <a:chExt cx="880423" cy="707886"/>
          </a:xfrm>
        </p:grpSpPr>
        <p:sp>
          <p:nvSpPr>
            <p:cNvPr id="32" name="文本框 31"/>
            <p:cNvSpPr txBox="1"/>
            <p:nvPr/>
          </p:nvSpPr>
          <p:spPr>
            <a:xfrm>
              <a:off x="1754829" y="3009624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kumimoji="1" lang="zh-CN" altLang="en-US" sz="20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059137" y="2893036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1" name="流程图: 延期 20"/>
          <p:cNvSpPr/>
          <p:nvPr/>
        </p:nvSpPr>
        <p:spPr>
          <a:xfrm flipH="1">
            <a:off x="11661422" y="6032324"/>
            <a:ext cx="530576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27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793451" y="1332441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1" lang="zh-CN" altLang="en-US" sz="24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目前存在问题</a:t>
            </a:r>
            <a:endParaRPr kumimoji="1" lang="zh-CN" altLang="en-US" sz="2400" b="1" spc="300" dirty="0">
              <a:gradFill>
                <a:gsLst>
                  <a:gs pos="0">
                    <a:srgbClr val="C00000"/>
                  </a:gs>
                  <a:gs pos="100000">
                    <a:srgbClr val="770504"/>
                  </a:gs>
                </a:gsLst>
                <a:lin ang="54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745304" y="326848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1" lang="zh-CN" altLang="en-US" sz="2400" b="1" spc="300" dirty="0">
                <a:gradFill>
                  <a:gsLst>
                    <a:gs pos="0">
                      <a:srgbClr val="C00000"/>
                    </a:gs>
                    <a:gs pos="100000">
                      <a:srgbClr val="770504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目前进展</a:t>
            </a:r>
            <a:endParaRPr kumimoji="1" lang="zh-CN" altLang="en-US" sz="2400" b="1" spc="300" dirty="0">
              <a:gradFill>
                <a:gsLst>
                  <a:gs pos="0">
                    <a:srgbClr val="C00000"/>
                  </a:gs>
                  <a:gs pos="100000">
                    <a:srgbClr val="770504"/>
                  </a:gs>
                </a:gsLst>
                <a:lin ang="5400000" scaled="0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1793451" y="2094221"/>
                <a:ext cx="8429294" cy="743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000" spc="3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    NTTL</a:t>
                </a:r>
                <a:r>
                  <a:rPr kumimoji="1" lang="zh-CN" altLang="en-US" sz="2000" spc="3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任务的处理方式，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更新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时考虑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NTTL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任务超过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bSup>
                    <m:r>
                      <a:rPr lang="en-US" altLang="zh-CN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与否，目前没有想到更适合的处理方式</a:t>
                </a:r>
                <a:endParaRPr lang="zh-CN" altLang="zh-CN" sz="2000" kern="100" dirty="0">
                  <a:solidFill>
                    <a:schemeClr val="tx1"/>
                  </a:solidFill>
                  <a:effectLst/>
                  <a:latin typeface="等线" panose="02010600030101010101" charset="-122"/>
                  <a:ea typeface="等线" panose="02010600030101010101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451" y="2094221"/>
                <a:ext cx="8429294" cy="743665"/>
              </a:xfrm>
              <a:prstGeom prst="rect">
                <a:avLst/>
              </a:prstGeom>
              <a:blipFill rotWithShape="1">
                <a:blip r:embed="rId5"/>
                <a:stretch>
                  <a:fillRect l="-3" t="-84" r="6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/>
          <p:cNvSpPr txBox="1"/>
          <p:nvPr/>
        </p:nvSpPr>
        <p:spPr>
          <a:xfrm>
            <a:off x="1793451" y="3913307"/>
            <a:ext cx="84292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</a:t>
            </a:r>
            <a:r>
              <a:rPr kumimoji="1" lang="zh-CN" altLang="en-US" sz="2000" spc="3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已完成</a:t>
            </a:r>
            <a:r>
              <a:rPr kumimoji="1" lang="zh-CN" altLang="en-US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知识驱动方法的部分代码调试</a:t>
            </a:r>
            <a:endParaRPr lang="zh-CN" altLang="zh-CN" sz="2000" kern="100" dirty="0">
              <a:solidFill>
                <a:schemeClr val="tx1"/>
              </a:solidFill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46287" y="375495"/>
            <a:ext cx="11462658" cy="6077693"/>
          </a:xfrm>
          <a:prstGeom prst="rect">
            <a:avLst/>
          </a:prstGeom>
          <a:gradFill>
            <a:gsLst>
              <a:gs pos="0">
                <a:schemeClr val="bg1">
                  <a:alpha val="7000"/>
                </a:schemeClr>
              </a:gs>
              <a:gs pos="38000">
                <a:schemeClr val="bg1">
                  <a:alpha val="0"/>
                </a:schemeClr>
              </a:gs>
              <a:gs pos="62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0"/>
          </a:gradFill>
          <a:ln w="19050">
            <a:gradFill>
              <a:gsLst>
                <a:gs pos="0">
                  <a:schemeClr val="bg1"/>
                </a:gs>
                <a:gs pos="38000">
                  <a:schemeClr val="bg1">
                    <a:alpha val="0"/>
                  </a:schemeClr>
                </a:gs>
                <a:gs pos="62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 descr="图片包含 游戏机, 画, 钟表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145" y="122295"/>
            <a:ext cx="3019710" cy="6169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>
            <a:alphaModFix amt="70000"/>
          </a:blip>
          <a:stretch>
            <a:fillRect/>
          </a:stretch>
        </p:blipFill>
        <p:spPr>
          <a:xfrm>
            <a:off x="5052435" y="6220399"/>
            <a:ext cx="2050361" cy="406902"/>
          </a:xfrm>
          <a:prstGeom prst="rect">
            <a:avLst/>
          </a:prstGeom>
        </p:spPr>
      </p:pic>
      <p:pic>
        <p:nvPicPr>
          <p:cNvPr id="10" name="图片 9" descr="图片包含 游戏机, 画&#10;&#10;描述已自动生成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133960" y="690867"/>
            <a:ext cx="9887309" cy="3229854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>
            <a:off x="2854036" y="3541855"/>
            <a:ext cx="6483928" cy="0"/>
          </a:xfrm>
          <a:prstGeom prst="line">
            <a:avLst/>
          </a:prstGeom>
          <a:ln w="19050">
            <a:gradFill>
              <a:gsLst>
                <a:gs pos="50000">
                  <a:schemeClr val="bg1"/>
                </a:gs>
                <a:gs pos="0">
                  <a:schemeClr val="bg1">
                    <a:lumMod val="100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341639" y="3789868"/>
            <a:ext cx="5589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QUESTIONS</a:t>
            </a:r>
            <a:r>
              <a:rPr lang="zh-CN" altLang="en-US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&amp;</a:t>
            </a:r>
            <a:r>
              <a:rPr lang="zh-CN" altLang="en-US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ANSWERS</a:t>
            </a:r>
            <a:endParaRPr lang="zh-CN" altLang="en-US" sz="1600" spc="1200" dirty="0">
              <a:solidFill>
                <a:schemeClr val="bg1"/>
              </a:solidFill>
              <a:effectLst>
                <a:outerShdw dist="12700" dir="5400000" algn="ctr" rotWithShape="0">
                  <a:srgbClr val="000000"/>
                </a:outerShdw>
              </a:effectLst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389667" y="2433859"/>
            <a:ext cx="5493812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b="1" spc="300" dirty="0">
                <a:ln w="952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感谢大家观看</a:t>
            </a:r>
            <a:endParaRPr kumimoji="1" lang="zh-CN" altLang="en-US" sz="6600" b="1" spc="300" dirty="0">
              <a:ln w="9525"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alphaModFix amt="3000"/>
          </a:blip>
          <a:srcRect l="31594" r="24278" b="51573"/>
          <a:stretch>
            <a:fillRect/>
          </a:stretch>
        </p:blipFill>
        <p:spPr>
          <a:xfrm>
            <a:off x="0" y="830209"/>
            <a:ext cx="6230698" cy="602779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/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/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/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/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1245705" y="2399251"/>
            <a:ext cx="3108543" cy="1508105"/>
            <a:chOff x="1654599" y="2374005"/>
            <a:chExt cx="3108543" cy="1508105"/>
          </a:xfrm>
        </p:grpSpPr>
        <p:sp>
          <p:nvSpPr>
            <p:cNvPr id="22" name="文本框 21"/>
            <p:cNvSpPr txBox="1"/>
            <p:nvPr/>
          </p:nvSpPr>
          <p:spPr>
            <a:xfrm>
              <a:off x="1654599" y="2374005"/>
              <a:ext cx="1806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3200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PART 1</a:t>
              </a:r>
              <a:endParaRPr kumimoji="1" lang="zh-CN" altLang="en-US" sz="3200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54599" y="2958780"/>
              <a:ext cx="31085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研究背景</a:t>
              </a:r>
              <a:endParaRPr kumimoji="1" lang="zh-CN" altLang="en-US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" name="流程图: 延期 13"/>
          <p:cNvSpPr/>
          <p:nvPr/>
        </p:nvSpPr>
        <p:spPr>
          <a:xfrm flipH="1">
            <a:off x="11760449" y="6032324"/>
            <a:ext cx="431549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33" name="矩形 32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9" name="图片 38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网联自动驾驶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流程图: 延期 39"/>
          <p:cNvSpPr/>
          <p:nvPr/>
        </p:nvSpPr>
        <p:spPr>
          <a:xfrm flipH="1">
            <a:off x="11760449" y="6032324"/>
            <a:ext cx="431549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" r="18668"/>
          <a:stretch>
            <a:fillRect/>
          </a:stretch>
        </p:blipFill>
        <p:spPr bwMode="auto">
          <a:xfrm>
            <a:off x="839416" y="1424130"/>
            <a:ext cx="4509862" cy="2946702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noFill/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https://gimg2.baidu.com/image_search/src=http%3A%2F%2Fmp.ofweek.com%2FUpload%2FNews%2FImg%2Fmember18302%2F202207%2F26175230516825.png&amp;refer=http%3A%2F%2Fmp.ofweek.com&amp;app=2002&amp;size=f9999,10000&amp;q=a80&amp;n=0&amp;g=0n&amp;fmt=auto?sec=1673856454&amp;t=d09b6a80819d0a148c84d4d41e36363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17" y="1424130"/>
            <a:ext cx="4509861" cy="294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左大括号 50"/>
          <p:cNvSpPr/>
          <p:nvPr/>
        </p:nvSpPr>
        <p:spPr>
          <a:xfrm>
            <a:off x="1934897" y="4727447"/>
            <a:ext cx="354125" cy="1304877"/>
          </a:xfrm>
          <a:prstGeom prst="leftBrace">
            <a:avLst>
              <a:gd name="adj1" fmla="val 4448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: 圆角 51"/>
          <p:cNvSpPr/>
          <p:nvPr/>
        </p:nvSpPr>
        <p:spPr>
          <a:xfrm>
            <a:off x="2168510" y="4509904"/>
            <a:ext cx="1828800" cy="51300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计算需求大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矩形: 圆角 55"/>
          <p:cNvSpPr/>
          <p:nvPr/>
        </p:nvSpPr>
        <p:spPr>
          <a:xfrm>
            <a:off x="2111959" y="5743845"/>
            <a:ext cx="1828800" cy="51300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低时延需求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矩形: 圆角 59"/>
          <p:cNvSpPr/>
          <p:nvPr/>
        </p:nvSpPr>
        <p:spPr>
          <a:xfrm>
            <a:off x="2117792" y="5071978"/>
            <a:ext cx="2258854" cy="51300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自身计算资源匮乏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箭头: 右 1"/>
          <p:cNvSpPr/>
          <p:nvPr/>
        </p:nvSpPr>
        <p:spPr>
          <a:xfrm>
            <a:off x="4613148" y="5091023"/>
            <a:ext cx="978408" cy="404665"/>
          </a:xfrm>
          <a:prstGeom prst="rightArrow">
            <a:avLst>
              <a:gd name="adj1" fmla="val 50000"/>
              <a:gd name="adj2" fmla="val 7075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: 圆角 60"/>
          <p:cNvSpPr/>
          <p:nvPr/>
        </p:nvSpPr>
        <p:spPr>
          <a:xfrm>
            <a:off x="5672987" y="5036854"/>
            <a:ext cx="1828800" cy="51300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计算卸载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5" name="箭头: 右 64"/>
          <p:cNvSpPr/>
          <p:nvPr/>
        </p:nvSpPr>
        <p:spPr>
          <a:xfrm>
            <a:off x="7614889" y="5071978"/>
            <a:ext cx="978408" cy="404665"/>
          </a:xfrm>
          <a:prstGeom prst="rightArrow">
            <a:avLst>
              <a:gd name="adj1" fmla="val 50000"/>
              <a:gd name="adj2" fmla="val 7075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: 圆角 65"/>
          <p:cNvSpPr/>
          <p:nvPr/>
        </p:nvSpPr>
        <p:spPr>
          <a:xfrm>
            <a:off x="8706399" y="5017809"/>
            <a:ext cx="1828800" cy="51300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资源分配问题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33" name="矩形 32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9" name="图片 38" descr="图片包含 游戏机, 画, 钟表&#10;&#10;描述已自动生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现有研究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流程图: 延期 39"/>
          <p:cNvSpPr/>
          <p:nvPr/>
        </p:nvSpPr>
        <p:spPr>
          <a:xfrm flipH="1">
            <a:off x="11760449" y="6032324"/>
            <a:ext cx="431549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7117" y="1053633"/>
            <a:ext cx="3942105" cy="562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 hangingPunct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现有资源调配优化方法的局限性</a:t>
            </a:r>
            <a:endParaRPr lang="en-US" altLang="zh-CN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117803" y="3832582"/>
            <a:ext cx="1609127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lnSpc>
                <a:spcPct val="130000"/>
              </a:lnSpc>
            </a:pPr>
            <a:r>
              <a:rPr lang="zh-CN" altLang="en-US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神经网络</a:t>
            </a:r>
            <a:endParaRPr lang="en-US" altLang="zh-CN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hangingPunct="0">
              <a:lnSpc>
                <a:spcPct val="130000"/>
              </a:lnSpc>
            </a:pPr>
            <a:r>
              <a:rPr lang="zh-CN" altLang="en-US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（数据驱动）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372763" y="4513715"/>
            <a:ext cx="3099208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获取样本难度大、泛化性和可解释性不足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47943" y="3808215"/>
            <a:ext cx="1609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优化理论</a:t>
            </a:r>
            <a:endParaRPr lang="en-US" altLang="zh-CN" dirty="0"/>
          </a:p>
          <a:p>
            <a:pPr algn="ctr"/>
            <a:r>
              <a:rPr lang="zh-CN" altLang="en-US" dirty="0"/>
              <a:t>（模型驱动）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41753" y="4523849"/>
            <a:ext cx="32849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迭代次数多，在线处理时间长，时效性差</a:t>
            </a:r>
            <a:endParaRPr lang="zh-CN" altLang="en-US" dirty="0"/>
          </a:p>
        </p:txBody>
      </p:sp>
      <p:sp>
        <p:nvSpPr>
          <p:cNvPr id="3" name="箭头: 右 2"/>
          <p:cNvSpPr/>
          <p:nvPr/>
        </p:nvSpPr>
        <p:spPr>
          <a:xfrm>
            <a:off x="7898114" y="2944744"/>
            <a:ext cx="978408" cy="404665"/>
          </a:xfrm>
          <a:prstGeom prst="rightArrow">
            <a:avLst>
              <a:gd name="adj1" fmla="val 50000"/>
              <a:gd name="adj2" fmla="val 7452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120371" y="4523849"/>
            <a:ext cx="2790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可解释性强、收敛速度快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206" y="2458579"/>
            <a:ext cx="2881764" cy="141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7" y="2516282"/>
            <a:ext cx="2397817" cy="1279465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noFill/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加号 7"/>
          <p:cNvSpPr/>
          <p:nvPr/>
        </p:nvSpPr>
        <p:spPr>
          <a:xfrm>
            <a:off x="3405056" y="2607865"/>
            <a:ext cx="914400" cy="914400"/>
          </a:xfrm>
          <a:prstGeom prst="mathPlu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9390508" y="2910061"/>
            <a:ext cx="19300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spc="1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知识驱动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38" name="矩形 37"/>
          <p:cNvSpPr/>
          <p:nvPr/>
        </p:nvSpPr>
        <p:spPr>
          <a:xfrm>
            <a:off x="6096000" y="1161778"/>
            <a:ext cx="5680966" cy="850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 </a:t>
            </a:r>
            <a:endParaRPr lang="en-US" altLang="zh-CN" sz="20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</a:pPr>
            <a:r>
              <a:rPr lang="zh-CN" altLang="en-US" sz="2000" spc="3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</a:t>
            </a:r>
            <a:endParaRPr lang="en-US" altLang="zh-CN" sz="20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2041" y="850990"/>
            <a:ext cx="5826254" cy="5348058"/>
            <a:chOff x="200848" y="1804354"/>
            <a:chExt cx="4906354" cy="3621494"/>
          </a:xfrm>
        </p:grpSpPr>
        <p:sp>
          <p:nvSpPr>
            <p:cNvPr id="40" name="矩形 39"/>
            <p:cNvSpPr/>
            <p:nvPr/>
          </p:nvSpPr>
          <p:spPr>
            <a:xfrm>
              <a:off x="307353" y="1907126"/>
              <a:ext cx="4684824" cy="3393736"/>
            </a:xfrm>
            <a:prstGeom prst="rect">
              <a:avLst/>
            </a:prstGeom>
            <a:solidFill>
              <a:schemeClr val="bg1"/>
            </a:solidFill>
            <a:ln w="28575">
              <a:gradFill>
                <a:gsLst>
                  <a:gs pos="50000">
                    <a:srgbClr val="C00000">
                      <a:alpha val="0"/>
                      <a:lumMod val="0"/>
                      <a:lumOff val="100000"/>
                    </a:srgbClr>
                  </a:gs>
                  <a:gs pos="0">
                    <a:srgbClr val="C00000"/>
                  </a:gs>
                  <a:gs pos="100000">
                    <a:srgbClr val="C0000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00848" y="1804354"/>
              <a:ext cx="4906354" cy="3621494"/>
            </a:xfrm>
            <a:prstGeom prst="rect">
              <a:avLst/>
            </a:prstGeom>
            <a:noFill/>
            <a:ln w="28575">
              <a:gradFill>
                <a:gsLst>
                  <a:gs pos="10000">
                    <a:srgbClr val="C00000">
                      <a:alpha val="0"/>
                      <a:lumMod val="0"/>
                      <a:lumOff val="100000"/>
                    </a:srgbClr>
                  </a:gs>
                  <a:gs pos="0">
                    <a:srgbClr val="C00000"/>
                  </a:gs>
                  <a:gs pos="90000">
                    <a:srgbClr val="C00000">
                      <a:alpha val="0"/>
                      <a:lumMod val="0"/>
                      <a:lumOff val="100000"/>
                    </a:srgbClr>
                  </a:gs>
                  <a:gs pos="100000">
                    <a:srgbClr val="C0000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流程图: 延期 19"/>
          <p:cNvSpPr/>
          <p:nvPr/>
        </p:nvSpPr>
        <p:spPr>
          <a:xfrm flipH="1">
            <a:off x="11760449" y="6032324"/>
            <a:ext cx="431549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5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66" y="1698565"/>
            <a:ext cx="5499204" cy="386154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75107" y="11685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8" name="直线连接符 26"/>
          <p:cNvCxnSpPr/>
          <p:nvPr/>
        </p:nvCxnSpPr>
        <p:spPr>
          <a:xfrm>
            <a:off x="772410" y="159717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97415" y="13503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工作概述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795999" y="1375399"/>
            <a:ext cx="48435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解决同一基站覆盖下计算卸载的资源分配问题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824207" y="2289203"/>
            <a:ext cx="4653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卸载时延、卸载成本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6825604" y="3277548"/>
            <a:ext cx="4653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多目标优化函数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6825604" y="4180126"/>
            <a:ext cx="4653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传统算法推导封闭式解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6825604" y="5151105"/>
            <a:ext cx="4653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传统算法架构</a:t>
            </a:r>
            <a:r>
              <a:rPr lang="en-US" altLang="zh-CN" dirty="0"/>
              <a:t>+meta-learning</a:t>
            </a:r>
            <a:endParaRPr lang="zh-CN" altLang="en-US" dirty="0"/>
          </a:p>
        </p:txBody>
      </p:sp>
      <p:sp>
        <p:nvSpPr>
          <p:cNvPr id="3" name="箭头: 下 2"/>
          <p:cNvSpPr/>
          <p:nvPr/>
        </p:nvSpPr>
        <p:spPr>
          <a:xfrm>
            <a:off x="8996936" y="2676420"/>
            <a:ext cx="247650" cy="559032"/>
          </a:xfrm>
          <a:prstGeom prst="downArrow">
            <a:avLst>
              <a:gd name="adj1" fmla="val 50000"/>
              <a:gd name="adj2" fmla="val 7307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下 34"/>
          <p:cNvSpPr/>
          <p:nvPr/>
        </p:nvSpPr>
        <p:spPr>
          <a:xfrm>
            <a:off x="9026908" y="3590935"/>
            <a:ext cx="247650" cy="559032"/>
          </a:xfrm>
          <a:prstGeom prst="downArrow">
            <a:avLst>
              <a:gd name="adj1" fmla="val 50000"/>
              <a:gd name="adj2" fmla="val 7307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下 35"/>
          <p:cNvSpPr/>
          <p:nvPr/>
        </p:nvSpPr>
        <p:spPr>
          <a:xfrm>
            <a:off x="9035036" y="4558203"/>
            <a:ext cx="247650" cy="559032"/>
          </a:xfrm>
          <a:prstGeom prst="downArrow">
            <a:avLst>
              <a:gd name="adj1" fmla="val 50000"/>
              <a:gd name="adj2" fmla="val 7307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alphaModFix amt="3000"/>
          </a:blip>
          <a:srcRect l="31594" r="24278" b="51573"/>
          <a:stretch>
            <a:fillRect/>
          </a:stretch>
        </p:blipFill>
        <p:spPr>
          <a:xfrm>
            <a:off x="0" y="830209"/>
            <a:ext cx="6230698" cy="602779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/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/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/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/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1245705" y="2399251"/>
            <a:ext cx="3108543" cy="1508105"/>
            <a:chOff x="1654599" y="2374005"/>
            <a:chExt cx="3108543" cy="1508105"/>
          </a:xfrm>
        </p:grpSpPr>
        <p:sp>
          <p:nvSpPr>
            <p:cNvPr id="22" name="文本框 21"/>
            <p:cNvSpPr txBox="1"/>
            <p:nvPr/>
          </p:nvSpPr>
          <p:spPr>
            <a:xfrm>
              <a:off x="1654599" y="2374005"/>
              <a:ext cx="1806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3200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PART 2</a:t>
              </a:r>
              <a:endParaRPr kumimoji="1" lang="zh-CN" altLang="en-US" sz="3200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54599" y="2958780"/>
              <a:ext cx="31085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问题建模</a:t>
              </a:r>
              <a:endParaRPr kumimoji="1" lang="en-US" altLang="zh-CN" sz="5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" name="流程图: 延期 13"/>
          <p:cNvSpPr/>
          <p:nvPr/>
        </p:nvSpPr>
        <p:spPr>
          <a:xfrm flipH="1">
            <a:off x="11760449" y="6032324"/>
            <a:ext cx="431549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6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问题描述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125602" y="2385177"/>
            <a:ext cx="5680966" cy="245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2000" spc="3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场景描述：</a:t>
            </a:r>
            <a:endParaRPr lang="en-US" altLang="zh-CN" sz="2000" spc="3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</a:pPr>
            <a:r>
              <a:rPr lang="en-US" altLang="zh-CN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1</a:t>
            </a:r>
            <a:r>
              <a:rPr lang="zh-CN" altLang="en-US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、同一个基站覆盖</a:t>
            </a:r>
            <a:endParaRPr lang="en-US" altLang="zh-CN" sz="20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</a:pPr>
            <a:r>
              <a:rPr lang="en-US" altLang="zh-CN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2</a:t>
            </a:r>
            <a:r>
              <a:rPr lang="zh-CN" altLang="en-US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</a:t>
            </a:r>
            <a:r>
              <a:rPr lang="zh-CN" altLang="en-US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个车辆并行卸载任务</a:t>
            </a:r>
            <a:endParaRPr lang="en-US" altLang="zh-CN" sz="20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</a:pPr>
            <a:r>
              <a:rPr lang="en-US" altLang="zh-CN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3</a:t>
            </a:r>
            <a:r>
              <a:rPr lang="zh-CN" altLang="en-US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、车辆携带任务类型：</a:t>
            </a:r>
            <a:endParaRPr lang="en-US" altLang="zh-CN" sz="20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224280" indent="34290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有严格</a:t>
            </a:r>
            <a:r>
              <a:rPr lang="en-US" altLang="zh-CN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TTL</a:t>
            </a:r>
            <a:r>
              <a:rPr lang="zh-CN" altLang="en-US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（生存时间）任务</a:t>
            </a:r>
            <a:endParaRPr lang="en-US" altLang="zh-CN" sz="20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224280" indent="34290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没有严格</a:t>
            </a:r>
            <a:r>
              <a:rPr lang="en-US" altLang="zh-CN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TTL</a:t>
            </a:r>
            <a:r>
              <a:rPr lang="zh-CN" altLang="en-US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任务</a:t>
            </a:r>
            <a:endParaRPr lang="en-US" altLang="zh-CN" sz="20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2041" y="1024799"/>
            <a:ext cx="5826254" cy="5174249"/>
            <a:chOff x="200848" y="1918258"/>
            <a:chExt cx="4906354" cy="3507589"/>
          </a:xfrm>
        </p:grpSpPr>
        <p:sp>
          <p:nvSpPr>
            <p:cNvPr id="40" name="矩形 39"/>
            <p:cNvSpPr/>
            <p:nvPr/>
          </p:nvSpPr>
          <p:spPr>
            <a:xfrm>
              <a:off x="307353" y="2097564"/>
              <a:ext cx="4684824" cy="3203298"/>
            </a:xfrm>
            <a:prstGeom prst="rect">
              <a:avLst/>
            </a:prstGeom>
            <a:solidFill>
              <a:schemeClr val="bg1"/>
            </a:solidFill>
            <a:ln w="28575">
              <a:gradFill>
                <a:gsLst>
                  <a:gs pos="50000">
                    <a:srgbClr val="C00000">
                      <a:alpha val="0"/>
                      <a:lumMod val="0"/>
                      <a:lumOff val="100000"/>
                    </a:srgbClr>
                  </a:gs>
                  <a:gs pos="0">
                    <a:srgbClr val="C00000"/>
                  </a:gs>
                  <a:gs pos="100000">
                    <a:srgbClr val="C0000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00848" y="1918258"/>
              <a:ext cx="4906354" cy="3507589"/>
            </a:xfrm>
            <a:prstGeom prst="rect">
              <a:avLst/>
            </a:prstGeom>
            <a:noFill/>
            <a:ln w="28575">
              <a:gradFill>
                <a:gsLst>
                  <a:gs pos="10000">
                    <a:srgbClr val="C00000">
                      <a:alpha val="0"/>
                      <a:lumMod val="0"/>
                      <a:lumOff val="100000"/>
                    </a:srgbClr>
                  </a:gs>
                  <a:gs pos="0">
                    <a:srgbClr val="C00000"/>
                  </a:gs>
                  <a:gs pos="90000">
                    <a:srgbClr val="C00000">
                      <a:alpha val="0"/>
                      <a:lumMod val="0"/>
                      <a:lumOff val="100000"/>
                    </a:srgbClr>
                  </a:gs>
                  <a:gs pos="100000">
                    <a:srgbClr val="C0000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085975" y="6102328"/>
            <a:ext cx="193357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场景图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流程图: 延期 19"/>
          <p:cNvSpPr/>
          <p:nvPr/>
        </p:nvSpPr>
        <p:spPr>
          <a:xfrm flipH="1">
            <a:off x="11760449" y="6032324"/>
            <a:ext cx="431549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7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8043" r="2729" b="2049"/>
          <a:stretch>
            <a:fillRect/>
          </a:stretch>
        </p:blipFill>
        <p:spPr>
          <a:xfrm>
            <a:off x="473636" y="1859211"/>
            <a:ext cx="5418068" cy="419443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154769" y="1506493"/>
            <a:ext cx="586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多</a:t>
            </a:r>
            <a:r>
              <a:rPr kumimoji="1" lang="zh-CN" altLang="en-US" sz="2400" b="1" spc="3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个车进行计算卸载的</a:t>
            </a:r>
            <a:r>
              <a:rPr kumimoji="1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资源分配问题</a:t>
            </a:r>
            <a:endParaRPr kumimoji="1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问题描述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125602" y="2385177"/>
            <a:ext cx="5680966" cy="2853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2000" spc="3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优化指标：</a:t>
            </a:r>
            <a:endParaRPr lang="en-US" altLang="zh-CN" sz="2000" spc="3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080135" indent="-34290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卸载总时延</a:t>
            </a:r>
            <a:r>
              <a:rPr lang="en-US" altLang="zh-CN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</a:t>
            </a:r>
            <a:endParaRPr lang="en-US" altLang="zh-CN" sz="20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080135" indent="-34290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卸载成本</a:t>
            </a:r>
            <a:r>
              <a:rPr lang="en-US" altLang="zh-CN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  <a:endParaRPr lang="en-US" altLang="zh-CN" sz="20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hangingPunct="0">
              <a:lnSpc>
                <a:spcPct val="130000"/>
              </a:lnSpc>
            </a:pPr>
            <a:r>
              <a:rPr lang="zh-CN" altLang="en-US" sz="2000" spc="3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优化变量：</a:t>
            </a:r>
            <a:endParaRPr lang="en-US" altLang="zh-CN" sz="2000" spc="3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080135" indent="-34290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传输功率</a:t>
            </a:r>
            <a:r>
              <a:rPr lang="en-US" altLang="zh-CN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</a:t>
            </a:r>
            <a:endParaRPr lang="en-US" altLang="zh-CN" sz="20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080135" indent="-34290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分配的带宽</a:t>
            </a:r>
            <a:r>
              <a:rPr lang="en-US" altLang="zh-CN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</a:t>
            </a:r>
            <a:endParaRPr lang="en-US" altLang="zh-CN" sz="20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080135" indent="-34290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分配的计算资源</a:t>
            </a:r>
            <a:r>
              <a:rPr lang="en-US" altLang="zh-CN" sz="20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</a:t>
            </a:r>
            <a:endParaRPr lang="en-US" altLang="zh-CN" sz="2000" spc="3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202041" y="1024799"/>
            <a:ext cx="5826254" cy="5174249"/>
            <a:chOff x="200848" y="1918258"/>
            <a:chExt cx="4906354" cy="3507589"/>
          </a:xfrm>
        </p:grpSpPr>
        <p:sp>
          <p:nvSpPr>
            <p:cNvPr id="40" name="矩形 39"/>
            <p:cNvSpPr/>
            <p:nvPr/>
          </p:nvSpPr>
          <p:spPr>
            <a:xfrm>
              <a:off x="307353" y="2097564"/>
              <a:ext cx="4684824" cy="3203298"/>
            </a:xfrm>
            <a:prstGeom prst="rect">
              <a:avLst/>
            </a:prstGeom>
            <a:solidFill>
              <a:schemeClr val="bg1"/>
            </a:solidFill>
            <a:ln w="28575">
              <a:gradFill>
                <a:gsLst>
                  <a:gs pos="50000">
                    <a:srgbClr val="C00000">
                      <a:alpha val="0"/>
                      <a:lumMod val="0"/>
                      <a:lumOff val="100000"/>
                    </a:srgbClr>
                  </a:gs>
                  <a:gs pos="0">
                    <a:srgbClr val="C00000"/>
                  </a:gs>
                  <a:gs pos="100000">
                    <a:srgbClr val="C0000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200848" y="1918258"/>
              <a:ext cx="4906354" cy="3507589"/>
            </a:xfrm>
            <a:prstGeom prst="rect">
              <a:avLst/>
            </a:prstGeom>
            <a:noFill/>
            <a:ln w="28575">
              <a:gradFill>
                <a:gsLst>
                  <a:gs pos="10000">
                    <a:srgbClr val="C00000">
                      <a:alpha val="0"/>
                      <a:lumMod val="0"/>
                      <a:lumOff val="100000"/>
                    </a:srgbClr>
                  </a:gs>
                  <a:gs pos="0">
                    <a:srgbClr val="C00000"/>
                  </a:gs>
                  <a:gs pos="90000">
                    <a:srgbClr val="C00000">
                      <a:alpha val="0"/>
                      <a:lumMod val="0"/>
                      <a:lumOff val="100000"/>
                    </a:srgbClr>
                  </a:gs>
                  <a:gs pos="100000">
                    <a:srgbClr val="C00000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085975" y="6102328"/>
            <a:ext cx="193357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场景图</a:t>
            </a: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流程图: 延期 19"/>
          <p:cNvSpPr/>
          <p:nvPr/>
        </p:nvSpPr>
        <p:spPr>
          <a:xfrm flipH="1">
            <a:off x="11760449" y="6032324"/>
            <a:ext cx="431549" cy="404665"/>
          </a:xfrm>
          <a:prstGeom prst="flowChartDelay">
            <a:avLst/>
          </a:prstGeom>
          <a:gradFill flip="none" rotWithShape="1">
            <a:gsLst>
              <a:gs pos="0">
                <a:srgbClr val="D21D1C">
                  <a:shade val="30000"/>
                  <a:satMod val="115000"/>
                </a:srgbClr>
              </a:gs>
              <a:gs pos="36000">
                <a:srgbClr val="D21D1C">
                  <a:shade val="67500"/>
                  <a:satMod val="115000"/>
                </a:srgbClr>
              </a:gs>
              <a:gs pos="100000">
                <a:srgbClr val="D21D1C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8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8043" r="2729" b="2049"/>
          <a:stretch>
            <a:fillRect/>
          </a:stretch>
        </p:blipFill>
        <p:spPr>
          <a:xfrm>
            <a:off x="473636" y="1859211"/>
            <a:ext cx="5418068" cy="419443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154769" y="1506493"/>
            <a:ext cx="586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多</a:t>
            </a:r>
            <a:r>
              <a:rPr kumimoji="1" lang="zh-CN" altLang="en-US" sz="2400" b="1" spc="3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个车进行计算卸载的</a:t>
            </a:r>
            <a:r>
              <a:rPr kumimoji="1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资源分配问题</a:t>
            </a:r>
            <a:endParaRPr kumimoji="1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84d55546-0238-4166-8123-07f0e59df8d8"/>
  <p:tag name="COMMONDATA" val="eyJoZGlkIjoiODA2ZDU3YzcyMmYzNTg2ZGY5NzBiNDU4ZDRkMTFmYzA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lnSpc>
            <a:spcPct val="130000"/>
          </a:lnSpc>
          <a:defRPr kumimoji="1" sz="1200" dirty="0">
            <a:latin typeface="Source Han Sans SC Normal" panose="020B0400000000000000" pitchFamily="34" charset="-128"/>
            <a:ea typeface="Source Han Sans SC Normal" panose="020B0400000000000000" pitchFamily="34" charset="-128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6694</Words>
  <Application>WPS 演示</Application>
  <PresentationFormat>宽屏</PresentationFormat>
  <Paragraphs>546</Paragraphs>
  <Slides>29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Arial</vt:lpstr>
      <vt:lpstr>宋体</vt:lpstr>
      <vt:lpstr>Wingdings</vt:lpstr>
      <vt:lpstr>Source Han Sans SC Normal</vt:lpstr>
      <vt:lpstr>Yu Gothic UI Semilight</vt:lpstr>
      <vt:lpstr>微软雅黑</vt:lpstr>
      <vt:lpstr>ZhenyanGB</vt:lpstr>
      <vt:lpstr>思源黑体 CN Normal</vt:lpstr>
      <vt:lpstr>黑体</vt:lpstr>
      <vt:lpstr>Arial Unicode MS</vt:lpstr>
      <vt:lpstr>等线</vt:lpstr>
      <vt:lpstr>Cambria Math</vt:lpstr>
      <vt:lpstr>Times New Roman</vt:lpstr>
      <vt:lpstr>MS Gothic</vt:lpstr>
      <vt:lpstr>微软雅黑 Light</vt:lpstr>
      <vt:lpstr>BatangChe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于 正洋</dc:creator>
  <cp:lastModifiedBy>40863</cp:lastModifiedBy>
  <cp:revision>431</cp:revision>
  <dcterms:created xsi:type="dcterms:W3CDTF">2020-04-17T07:43:00Z</dcterms:created>
  <dcterms:modified xsi:type="dcterms:W3CDTF">2023-01-15T02:52:49Z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3073AE8032684DD79B97B8D00FBBBCEE</vt:lpwstr>
  </property>
  <property fmtid="{D5CDD505-2E9C-101B-9397-08002B2CF9AE}" pid="3" name="KSOProductBuildVer">
    <vt:lpwstr>2052-11.1.0.12132</vt:lpwstr>
  </property>
</Properties>
</file>